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2" r:id="rId10"/>
    <p:sldId id="263" r:id="rId11"/>
    <p:sldId id="267" r:id="rId12"/>
    <p:sldId id="264" r:id="rId13"/>
    <p:sldId id="265" r:id="rId14"/>
    <p:sldId id="266" r:id="rId15"/>
    <p:sldId id="268" r:id="rId16"/>
    <p:sldId id="271" r:id="rId17"/>
    <p:sldId id="273" r:id="rId18"/>
    <p:sldId id="275" r:id="rId19"/>
    <p:sldId id="274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6032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7405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04828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3910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15752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19120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15260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9296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2869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473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71470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84059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21979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4938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22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7519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74183-5924-43CE-B898-1D5EF4146BFB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19AD56E-A2D1-4BF8-8FFD-0B86314992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834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s://www.google.com/url?sa=i&amp;rct=j&amp;q=&amp;esrc=s&amp;source=images&amp;cd=&amp;cad=rja&amp;uact=8&amp;ved=2ahUKEwiOktu4kfvbAhVDyRQKHV6vDPMQjRx6BAgBEAU&amp;url=https://gifer.com/en/YRqj&amp;psig=AOvVaw3DNoXO50r41pHrp42eyjlf&amp;ust=153043943248393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1752600"/>
            <a:ext cx="6096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601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685800"/>
            <a:ext cx="2667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DC </a:t>
            </a:r>
            <a:r>
              <a:rPr lang="en-US" sz="2400" b="1" dirty="0" smtClean="0"/>
              <a:t>GENERATOR</a:t>
            </a:r>
          </a:p>
          <a:p>
            <a:endParaRPr lang="en-US" sz="2400" b="1" dirty="0" smtClean="0"/>
          </a:p>
          <a:p>
            <a:r>
              <a:rPr lang="en-US" sz="1400" dirty="0" smtClean="0"/>
              <a:t>The main function of DC generator is that, it </a:t>
            </a:r>
            <a:r>
              <a:rPr lang="en-US" sz="1400" dirty="0" smtClean="0"/>
              <a:t>converts the mechanical energy into the electrical energy and that electrical energy is then used for various purposes.</a:t>
            </a:r>
            <a:endParaRPr lang="en-GB" sz="1400" dirty="0"/>
          </a:p>
        </p:txBody>
      </p:sp>
      <p:pic>
        <p:nvPicPr>
          <p:cNvPr id="3074" name="Picture 2" descr="Image result for DC GENERATOR 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57200"/>
            <a:ext cx="40386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3276600"/>
            <a:ext cx="3079689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LCD </a:t>
            </a:r>
            <a:r>
              <a:rPr lang="en-US" sz="2400" b="1" dirty="0" smtClean="0"/>
              <a:t>DISPLAY</a:t>
            </a:r>
          </a:p>
          <a:p>
            <a:endParaRPr lang="en-US" sz="2400" b="1" dirty="0" smtClean="0"/>
          </a:p>
          <a:p>
            <a:r>
              <a:rPr lang="en-US" sz="1400" dirty="0" smtClean="0"/>
              <a:t>A 16×4 LCD is basically used to</a:t>
            </a:r>
          </a:p>
          <a:p>
            <a:r>
              <a:rPr lang="en-US" sz="1400" dirty="0" smtClean="0"/>
              <a:t>Display the outputs of the circuits</a:t>
            </a:r>
          </a:p>
          <a:p>
            <a:r>
              <a:rPr lang="en-US" sz="1400" dirty="0" smtClean="0"/>
              <a:t>Which are programmed on different</a:t>
            </a:r>
          </a:p>
          <a:p>
            <a:r>
              <a:rPr lang="en-US" sz="1400" dirty="0" smtClean="0"/>
              <a:t>Types of microcontrollers</a:t>
            </a:r>
            <a:endParaRPr lang="en-GB" sz="1400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3810000" y="3124200"/>
            <a:ext cx="4038600" cy="214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49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990600"/>
            <a:ext cx="373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CHARGE CONTROLLER</a:t>
            </a:r>
            <a:endParaRPr lang="en-GB" sz="2400" b="1" dirty="0" smtClean="0"/>
          </a:p>
          <a:p>
            <a:endParaRPr lang="en-GB" sz="2400" b="1" dirty="0" smtClean="0"/>
          </a:p>
          <a:p>
            <a:r>
              <a:rPr lang="en-US" sz="1600" dirty="0" smtClean="0"/>
              <a:t>A charge </a:t>
            </a:r>
            <a:r>
              <a:rPr lang="en-US" sz="1600" dirty="0" smtClean="0"/>
              <a:t>controller </a:t>
            </a:r>
            <a:r>
              <a:rPr lang="en-US" sz="1600" dirty="0" smtClean="0"/>
              <a:t> limits the rate at which </a:t>
            </a:r>
            <a:r>
              <a:rPr lang="en-US" sz="1600" dirty="0" smtClean="0"/>
              <a:t>electric current</a:t>
            </a:r>
            <a:r>
              <a:rPr lang="en-US" sz="1600" dirty="0" smtClean="0"/>
              <a:t> is added to or drawn from electric </a:t>
            </a:r>
            <a:r>
              <a:rPr lang="en-US" sz="1600" dirty="0" smtClean="0"/>
              <a:t>batteries. It </a:t>
            </a:r>
            <a:r>
              <a:rPr lang="en-US" sz="1600" dirty="0" smtClean="0"/>
              <a:t>prevents overcharging and may protect against </a:t>
            </a:r>
            <a:r>
              <a:rPr lang="en-US" sz="1600" dirty="0" smtClean="0"/>
              <a:t>overvoltage, </a:t>
            </a:r>
            <a:r>
              <a:rPr lang="en-US" sz="1600" dirty="0" smtClean="0"/>
              <a:t>which can reduce battery performance or lifespan, and may pose a safety risk.</a:t>
            </a:r>
            <a:endParaRPr lang="en-US" sz="1600" dirty="0" smtClean="0"/>
          </a:p>
        </p:txBody>
      </p:sp>
      <p:pic>
        <p:nvPicPr>
          <p:cNvPr id="5" name="Picture 4" descr="C:\Users\Ahsaan Mughal\Desktop\20180626_17424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90600"/>
            <a:ext cx="3346507" cy="19814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914400" y="4114800"/>
            <a:ext cx="39756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BOOST CONVERTER</a:t>
            </a:r>
          </a:p>
          <a:p>
            <a:endParaRPr lang="en-US" sz="2400" b="1" dirty="0" smtClean="0"/>
          </a:p>
          <a:p>
            <a:r>
              <a:rPr lang="en-US" sz="1600" dirty="0" smtClean="0"/>
              <a:t>A boost converter is used to boost up the</a:t>
            </a:r>
          </a:p>
          <a:p>
            <a:r>
              <a:rPr lang="en-US" sz="1600" dirty="0" smtClean="0"/>
              <a:t>Voltages whenever the voltages are low</a:t>
            </a:r>
          </a:p>
          <a:p>
            <a:r>
              <a:rPr lang="en-US" sz="1600" dirty="0" smtClean="0"/>
              <a:t>Due to low wind speed</a:t>
            </a:r>
            <a:endParaRPr lang="en-GB" sz="1600" dirty="0"/>
          </a:p>
        </p:txBody>
      </p:sp>
      <p:pic>
        <p:nvPicPr>
          <p:cNvPr id="7" name="Picture 6" descr="C:\Users\Ahsaan Mughal\AppData\Local\Microsoft\Windows\INetCache\Content.Word\20180627_1516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36390" y="3736210"/>
            <a:ext cx="2813107" cy="2503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029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13574"/>
            <a:ext cx="118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RELAYS</a:t>
            </a:r>
            <a:endParaRPr lang="en-GB" sz="2400" b="1" dirty="0"/>
          </a:p>
        </p:txBody>
      </p:sp>
      <p:pic>
        <p:nvPicPr>
          <p:cNvPr id="4098" name="Picture 2" descr="See the source image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4580" y="187036"/>
            <a:ext cx="36576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4400" y="2471109"/>
            <a:ext cx="23499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r>
              <a:rPr lang="en-US" sz="2400" b="1" dirty="0" smtClean="0"/>
              <a:t>POWER</a:t>
            </a:r>
            <a:r>
              <a:rPr lang="en-US" dirty="0" smtClean="0"/>
              <a:t> </a:t>
            </a:r>
            <a:r>
              <a:rPr lang="en-US" sz="2400" b="1" dirty="0" smtClean="0"/>
              <a:t>SUPPLY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24636" y="3934123"/>
            <a:ext cx="593667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 smtClean="0"/>
          </a:p>
          <a:p>
            <a:endParaRPr lang="en-US" sz="1100" dirty="0"/>
          </a:p>
          <a:p>
            <a:r>
              <a:rPr lang="en-US" sz="1600" dirty="0" smtClean="0"/>
              <a:t>Power </a:t>
            </a:r>
            <a:r>
              <a:rPr lang="en-US" sz="1600" dirty="0"/>
              <a:t>supply block consists of following units:</a:t>
            </a:r>
            <a:endParaRPr lang="en-GB" sz="1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/>
              <a:t>Regulator IC-7805</a:t>
            </a:r>
            <a:endParaRPr lang="en-GB" sz="1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/>
              <a:t>Bridge rectifier circuit</a:t>
            </a:r>
            <a:endParaRPr lang="en-GB" sz="1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/>
              <a:t>Capacitor as an Input filter</a:t>
            </a:r>
            <a:endParaRPr lang="en-GB" sz="1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/>
              <a:t>Capacitors as an Output filter</a:t>
            </a:r>
            <a:endParaRPr lang="en-GB" sz="1600" dirty="0"/>
          </a:p>
          <a:p>
            <a:r>
              <a:rPr lang="en-US" sz="1600" dirty="0"/>
              <a:t>It will get 12V DC from battery and will provide 5V DC to </a:t>
            </a:r>
            <a:r>
              <a:rPr lang="en-US" sz="1600" dirty="0" err="1"/>
              <a:t>Arduino</a:t>
            </a:r>
            <a:r>
              <a:rPr lang="en-US" sz="1600" dirty="0"/>
              <a:t>, LCD and Relays</a:t>
            </a:r>
            <a:r>
              <a:rPr lang="en-US" sz="1600" dirty="0" smtClean="0"/>
              <a:t>.</a:t>
            </a:r>
            <a:endParaRPr lang="en-GB" sz="1600" dirty="0"/>
          </a:p>
          <a:p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535189"/>
            <a:ext cx="3153380" cy="18844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924636" y="967164"/>
            <a:ext cx="29787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dirty="0"/>
              <a:t>A relay is a device that accepts a voltage to close or open (normally closed or normally open, or both) an internal switch in the relay. That is to say, a rela</a:t>
            </a:r>
            <a:r>
              <a:rPr lang="x-none" sz="1600" b="1" dirty="0"/>
              <a:t>y</a:t>
            </a:r>
            <a:r>
              <a:rPr lang="x-none" sz="1600" dirty="0"/>
              <a:t> is a switch that is triggered by a voltage. The relay can control much higher voltages than what it takes to control it.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4158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762000"/>
            <a:ext cx="3273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STEP UP TRANSFORMER</a:t>
            </a:r>
            <a:endParaRPr lang="en-GB" sz="2400" b="1" dirty="0"/>
          </a:p>
        </p:txBody>
      </p:sp>
      <p:pic>
        <p:nvPicPr>
          <p:cNvPr id="5126" name="Picture 6" descr="http://www.daenotes.com/sites/default/files/article-images/step-up-transform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7118" y="762000"/>
            <a:ext cx="396647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0800000" flipV="1">
            <a:off x="914401" y="3932183"/>
            <a:ext cx="1523999" cy="478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BATTERY</a:t>
            </a:r>
            <a:endParaRPr lang="en-GB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14401" y="1676400"/>
            <a:ext cx="32733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dirty="0"/>
              <a:t>Transformers “step up” or “step down” voltage according to the ratios of primary to secondary wire turns. A transformer designed to increase voltage from primary to secondary is called a </a:t>
            </a:r>
            <a:r>
              <a:rPr lang="x-none" sz="1600" dirty="0" smtClean="0"/>
              <a:t>ste</a:t>
            </a:r>
            <a:r>
              <a:rPr lang="en-US" sz="1600" dirty="0" smtClean="0"/>
              <a:t>p-up transformer.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200" y="4161641"/>
            <a:ext cx="1835209" cy="14681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8285" y="4528067"/>
            <a:ext cx="34979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dirty="0"/>
              <a:t>The purpose of the battery in a series circuit is to give the circuit a source of energy</a:t>
            </a:r>
            <a:r>
              <a:rPr lang="x-none" sz="1600"/>
              <a:t>. </a:t>
            </a:r>
            <a:r>
              <a:rPr lang="en-US" sz="1600" dirty="0" smtClean="0"/>
              <a:t>It stores the charges in it on its plates and </a:t>
            </a:r>
            <a:r>
              <a:rPr lang="en-US" sz="1600" dirty="0" smtClean="0"/>
              <a:t>can be available in different voltages and amperes ratings.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62767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990600"/>
            <a:ext cx="1462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INVERTER</a:t>
            </a:r>
            <a:endParaRPr lang="en-GB" sz="2400" b="1" dirty="0"/>
          </a:p>
        </p:txBody>
      </p:sp>
      <p:pic>
        <p:nvPicPr>
          <p:cNvPr id="5" name="Picture 4" descr="C:\Users\Ahsaan Mughal\Desktop\20180626_1735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2091" y="332333"/>
            <a:ext cx="2197100" cy="1316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Ahsaan Mughal\Desktop\20180626_17383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799" y="1714500"/>
            <a:ext cx="2197101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295401" y="1669473"/>
            <a:ext cx="441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b="1" dirty="0" smtClean="0"/>
              <a:t>FET </a:t>
            </a:r>
            <a:r>
              <a:rPr lang="en-US" b="1" dirty="0" smtClean="0"/>
              <a:t>Module</a:t>
            </a:r>
          </a:p>
          <a:p>
            <a:pPr marL="342900" indent="-342900"/>
            <a:r>
              <a:rPr lang="en-US" sz="1400" dirty="0" smtClean="0"/>
              <a:t> </a:t>
            </a:r>
            <a:r>
              <a:rPr lang="en-US" sz="1400" dirty="0" smtClean="0"/>
              <a:t> </a:t>
            </a:r>
            <a:r>
              <a:rPr lang="en-US" sz="1600" dirty="0" smtClean="0"/>
              <a:t>It’s main task is to convert the 12V DC to 12V AC for the transformers input.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2362200"/>
            <a:ext cx="6072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/>
              <a:t>Oscillator Circuit</a:t>
            </a:r>
          </a:p>
          <a:p>
            <a:pPr marL="342900" indent="-342900"/>
            <a:r>
              <a:rPr lang="en-US" b="1" dirty="0" smtClean="0"/>
              <a:t> </a:t>
            </a:r>
            <a:r>
              <a:rPr lang="en-US" b="1" dirty="0" smtClean="0"/>
              <a:t> </a:t>
            </a:r>
            <a:r>
              <a:rPr lang="en-US" sz="1600" dirty="0" smtClean="0"/>
              <a:t>It will generate the 50Hz frequency for the transformer input.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36576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CT/PT</a:t>
            </a:r>
            <a:endParaRPr lang="en-GB" sz="2400" b="1" dirty="0"/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9768" y="4206922"/>
            <a:ext cx="1580062" cy="119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49" y="4191000"/>
            <a:ext cx="1676400" cy="122267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5583461" y="3702397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CT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762471" y="374856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PT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4191000"/>
            <a:ext cx="400407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Current </a:t>
            </a:r>
            <a:r>
              <a:rPr lang="en-US" b="1" dirty="0" smtClean="0"/>
              <a:t>Transformer</a:t>
            </a:r>
          </a:p>
          <a:p>
            <a:pPr marL="285750" indent="-285750"/>
            <a:r>
              <a:rPr lang="en-US" sz="1600" dirty="0" smtClean="0"/>
              <a:t>Use for the measurement of current.</a:t>
            </a:r>
            <a:endParaRPr lang="en-US" sz="1600" dirty="0" smtClean="0"/>
          </a:p>
          <a:p>
            <a:pPr marL="285750" indent="-285750"/>
            <a:endParaRPr lang="en-US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Potential </a:t>
            </a:r>
            <a:r>
              <a:rPr lang="en-US" b="1" dirty="0" smtClean="0"/>
              <a:t>Transformer</a:t>
            </a:r>
          </a:p>
          <a:p>
            <a:pPr marL="285750" indent="-285750"/>
            <a:r>
              <a:rPr lang="en-US" sz="1600" dirty="0" smtClean="0"/>
              <a:t>Use for the measurement of voltage.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xmlns="" val="335919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762000"/>
            <a:ext cx="1366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ARDUINO</a:t>
            </a:r>
            <a:endParaRPr lang="en-GB" sz="2400" b="1" dirty="0"/>
          </a:p>
        </p:txBody>
      </p:sp>
      <p:pic>
        <p:nvPicPr>
          <p:cNvPr id="6146" name="Picture 2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513" y="3344911"/>
            <a:ext cx="5715000" cy="345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90600" y="1723310"/>
            <a:ext cx="6021387" cy="1498490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Arduino is an open-source platform used for building electronics projects. Arduino consists of both a physical programmable circuit board (often referred to as a Microcontroller) and a piece of software, or IDE (Integrated Development Environment) that runs on your computer, used to write and upload computer code to the physical board.</a:t>
            </a:r>
            <a:endParaRPr kumimoji="0" lang="en-US" altLang="en-US" sz="160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656013" y="2159000"/>
            <a:ext cx="9906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 descr="https://mail.google.com/mail/u/0/images/cleardo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6013" y="21748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ttps://mail.google.com/mail/u/0/images/cleardo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9513" y="21748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847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ADVANTAGES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Limitless Resource</a:t>
            </a:r>
          </a:p>
          <a:p>
            <a:r>
              <a:rPr lang="en-US" sz="2400" dirty="0" smtClean="0"/>
              <a:t>Pollution Free</a:t>
            </a:r>
          </a:p>
          <a:p>
            <a:r>
              <a:rPr lang="en-US" sz="2400" dirty="0" smtClean="0"/>
              <a:t>Free Renewable Resource</a:t>
            </a:r>
          </a:p>
          <a:p>
            <a:r>
              <a:rPr lang="en-US" sz="2400" dirty="0" smtClean="0"/>
              <a:t>Low Maintenance Cost</a:t>
            </a:r>
          </a:p>
          <a:p>
            <a:r>
              <a:rPr lang="en-US" sz="2400" dirty="0" smtClean="0"/>
              <a:t>Increase in Electricity </a:t>
            </a:r>
          </a:p>
          <a:p>
            <a:r>
              <a:rPr lang="en-US" sz="2400" dirty="0" smtClean="0"/>
              <a:t>Economical Growth of Country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283705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FUTURE ASPECTS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At the small scale Vertical Axis Wind Turbines are now a days using </a:t>
            </a:r>
          </a:p>
          <a:p>
            <a:pPr>
              <a:buNone/>
            </a:pPr>
            <a:r>
              <a:rPr lang="en-US" sz="1600" dirty="0" smtClean="0"/>
              <a:t>w</a:t>
            </a:r>
            <a:r>
              <a:rPr lang="en-US" sz="1600" dirty="0" smtClean="0"/>
              <a:t>idely as these are the most cost effective and reliable source of </a:t>
            </a:r>
          </a:p>
          <a:p>
            <a:pPr>
              <a:buNone/>
            </a:pPr>
            <a:r>
              <a:rPr lang="en-US" sz="1600" dirty="0" smtClean="0"/>
              <a:t>r</a:t>
            </a:r>
            <a:r>
              <a:rPr lang="en-US" sz="1600" dirty="0" smtClean="0"/>
              <a:t>enewable resources. Wind turbines are always economical and</a:t>
            </a:r>
          </a:p>
          <a:p>
            <a:pPr>
              <a:buNone/>
            </a:pPr>
            <a:r>
              <a:rPr lang="en-US" sz="1600" dirty="0" smtClean="0"/>
              <a:t>n</a:t>
            </a:r>
            <a:r>
              <a:rPr lang="en-US" sz="1600" dirty="0" smtClean="0"/>
              <a:t>ow becoming competitive as by the intense growth of the</a:t>
            </a:r>
          </a:p>
          <a:p>
            <a:pPr>
              <a:buNone/>
            </a:pPr>
            <a:r>
              <a:rPr lang="en-US" sz="1600" dirty="0" smtClean="0"/>
              <a:t>t</a:t>
            </a:r>
            <a:r>
              <a:rPr lang="en-US" sz="1600" dirty="0" smtClean="0"/>
              <a:t>echnology used in hardware designing like power electronics</a:t>
            </a:r>
          </a:p>
          <a:p>
            <a:pPr>
              <a:buNone/>
            </a:pPr>
            <a:r>
              <a:rPr lang="en-US" sz="1600" dirty="0" smtClean="0"/>
              <a:t>c</a:t>
            </a:r>
            <a:r>
              <a:rPr lang="en-US" sz="1600" dirty="0" smtClean="0"/>
              <a:t>ircuitry of it. New designs of VAWT is still in making as done by us </a:t>
            </a:r>
          </a:p>
          <a:p>
            <a:pPr>
              <a:buNone/>
            </a:pPr>
            <a:r>
              <a:rPr lang="en-US" sz="1600" dirty="0" smtClean="0"/>
              <a:t>t</a:t>
            </a:r>
            <a:r>
              <a:rPr lang="en-US" sz="1600" dirty="0" smtClean="0"/>
              <a:t>otally innovative and circuitry of more protections and more</a:t>
            </a:r>
          </a:p>
          <a:p>
            <a:pPr>
              <a:buNone/>
            </a:pPr>
            <a:r>
              <a:rPr lang="en-US" sz="1600" dirty="0" smtClean="0"/>
              <a:t>c</a:t>
            </a:r>
            <a:r>
              <a:rPr lang="en-US" sz="1600" dirty="0" smtClean="0"/>
              <a:t>apacity is now making in progress and we can surely make one of</a:t>
            </a:r>
          </a:p>
          <a:p>
            <a:pPr>
              <a:buNone/>
            </a:pPr>
            <a:r>
              <a:rPr lang="en-US" sz="1600" dirty="0" smtClean="0"/>
              <a:t>i</a:t>
            </a:r>
            <a:r>
              <a:rPr lang="en-US" sz="1600" dirty="0" smtClean="0"/>
              <a:t>ts kind on large scale.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Application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The </a:t>
            </a:r>
            <a:r>
              <a:rPr lang="en-US" sz="1600" dirty="0" smtClean="0"/>
              <a:t>basic application that urged us to make this </a:t>
            </a:r>
            <a:r>
              <a:rPr lang="en-US" sz="1600" dirty="0" smtClean="0"/>
              <a:t>project</a:t>
            </a:r>
          </a:p>
          <a:p>
            <a:pPr>
              <a:buNone/>
            </a:pPr>
            <a:r>
              <a:rPr lang="en-US" sz="1600" dirty="0" smtClean="0"/>
              <a:t>was </a:t>
            </a:r>
            <a:r>
              <a:rPr lang="en-US" sz="1600" dirty="0" smtClean="0"/>
              <a:t>at the highways because there the wind speed </a:t>
            </a:r>
            <a:r>
              <a:rPr lang="en-US" sz="1600" dirty="0" smtClean="0"/>
              <a:t>is</a:t>
            </a:r>
          </a:p>
          <a:p>
            <a:pPr>
              <a:buNone/>
            </a:pPr>
            <a:r>
              <a:rPr lang="en-US" sz="1600" dirty="0" smtClean="0"/>
              <a:t>comparatively </a:t>
            </a:r>
            <a:r>
              <a:rPr lang="en-US" sz="1600" dirty="0" smtClean="0"/>
              <a:t>high than rooftops because of the </a:t>
            </a:r>
            <a:r>
              <a:rPr lang="en-US" sz="1600" dirty="0" smtClean="0"/>
              <a:t>relative</a:t>
            </a:r>
          </a:p>
          <a:p>
            <a:pPr>
              <a:buNone/>
            </a:pPr>
            <a:r>
              <a:rPr lang="en-US" sz="1600" dirty="0" smtClean="0"/>
              <a:t>speed </a:t>
            </a:r>
            <a:r>
              <a:rPr lang="en-US" sz="1600" dirty="0" smtClean="0"/>
              <a:t>of the cars at highways. Also the rooftops </a:t>
            </a:r>
            <a:r>
              <a:rPr lang="en-US" sz="1600" dirty="0" smtClean="0"/>
              <a:t>of</a:t>
            </a:r>
          </a:p>
          <a:p>
            <a:pPr>
              <a:buNone/>
            </a:pPr>
            <a:r>
              <a:rPr lang="en-US" sz="1600" dirty="0" smtClean="0"/>
              <a:t>commercial </a:t>
            </a:r>
            <a:r>
              <a:rPr lang="en-US" sz="1600" dirty="0" smtClean="0"/>
              <a:t>and residential buildings can be installed </a:t>
            </a:r>
            <a:r>
              <a:rPr lang="en-US" sz="1600" dirty="0" smtClean="0"/>
              <a:t>with</a:t>
            </a:r>
          </a:p>
          <a:p>
            <a:pPr>
              <a:buNone/>
            </a:pPr>
            <a:r>
              <a:rPr lang="en-US" sz="1600" dirty="0" smtClean="0"/>
              <a:t>small </a:t>
            </a:r>
            <a:r>
              <a:rPr lang="en-US" sz="1600" dirty="0" smtClean="0"/>
              <a:t>wind turbines with multiple generators to charge </a:t>
            </a:r>
            <a:r>
              <a:rPr lang="en-US" sz="1600" dirty="0" smtClean="0"/>
              <a:t>the</a:t>
            </a:r>
          </a:p>
          <a:p>
            <a:pPr>
              <a:buNone/>
            </a:pPr>
            <a:r>
              <a:rPr lang="en-US" sz="1600" dirty="0" smtClean="0"/>
              <a:t>multiple </a:t>
            </a:r>
            <a:r>
              <a:rPr lang="en-US" sz="1600" dirty="0" smtClean="0"/>
              <a:t>batteries and to invert the voltage and stepping </a:t>
            </a:r>
            <a:r>
              <a:rPr lang="en-US" sz="1600" dirty="0" smtClean="0"/>
              <a:t>it</a:t>
            </a:r>
          </a:p>
          <a:p>
            <a:pPr>
              <a:buNone/>
            </a:pPr>
            <a:r>
              <a:rPr lang="en-US" sz="1600" dirty="0" smtClean="0"/>
              <a:t>up </a:t>
            </a:r>
            <a:r>
              <a:rPr lang="en-US" sz="1600" dirty="0" smtClean="0"/>
              <a:t>for the AC loads used.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700" dirty="0" smtClean="0"/>
              <a:t>We set our goal to achieve the watts as described </a:t>
            </a:r>
            <a:r>
              <a:rPr lang="en-US" sz="1700" dirty="0" smtClean="0"/>
              <a:t>above</a:t>
            </a:r>
          </a:p>
          <a:p>
            <a:pPr>
              <a:buNone/>
            </a:pPr>
            <a:r>
              <a:rPr lang="en-US" sz="1700" dirty="0" smtClean="0"/>
              <a:t>and </a:t>
            </a:r>
            <a:r>
              <a:rPr lang="en-US" sz="1700" dirty="0" smtClean="0"/>
              <a:t>that’s what we get by the hardware made by us. </a:t>
            </a:r>
            <a:r>
              <a:rPr lang="en-US" sz="1700" dirty="0" smtClean="0"/>
              <a:t>So</a:t>
            </a:r>
          </a:p>
          <a:p>
            <a:pPr>
              <a:buNone/>
            </a:pPr>
            <a:r>
              <a:rPr lang="en-US" sz="1700" dirty="0" smtClean="0"/>
              <a:t>results </a:t>
            </a:r>
            <a:r>
              <a:rPr lang="en-US" sz="1700" dirty="0" smtClean="0"/>
              <a:t>were according to our design and checked by </a:t>
            </a:r>
            <a:r>
              <a:rPr lang="en-US" sz="1700" dirty="0" smtClean="0"/>
              <a:t>DMM</a:t>
            </a:r>
          </a:p>
          <a:p>
            <a:pPr>
              <a:buNone/>
            </a:pPr>
            <a:r>
              <a:rPr lang="en-US" sz="1700" dirty="0" smtClean="0"/>
              <a:t>at </a:t>
            </a:r>
            <a:r>
              <a:rPr lang="en-US" sz="1700" dirty="0" smtClean="0"/>
              <a:t>various parts and measured and calculated values </a:t>
            </a:r>
            <a:r>
              <a:rPr lang="en-US" sz="1700" dirty="0" smtClean="0"/>
              <a:t>were</a:t>
            </a:r>
          </a:p>
          <a:p>
            <a:pPr>
              <a:buNone/>
            </a:pPr>
            <a:r>
              <a:rPr lang="en-US" sz="1700" dirty="0" smtClean="0"/>
              <a:t>compared </a:t>
            </a:r>
            <a:r>
              <a:rPr lang="en-US" sz="1700" dirty="0" smtClean="0"/>
              <a:t>which were almost the same with </a:t>
            </a:r>
            <a:r>
              <a:rPr lang="en-US" sz="1700" dirty="0" smtClean="0"/>
              <a:t>negligible</a:t>
            </a:r>
          </a:p>
          <a:p>
            <a:pPr>
              <a:buNone/>
            </a:pPr>
            <a:r>
              <a:rPr lang="en-US" sz="1700" dirty="0" smtClean="0"/>
              <a:t>effect</a:t>
            </a:r>
            <a:r>
              <a:rPr lang="en-US" sz="1700" dirty="0" smtClean="0"/>
              <a:t>. The scope of the project is now cleared as </a:t>
            </a:r>
            <a:r>
              <a:rPr lang="en-US" sz="1700" dirty="0" smtClean="0"/>
              <a:t>we</a:t>
            </a:r>
          </a:p>
          <a:p>
            <a:pPr>
              <a:buNone/>
            </a:pPr>
            <a:r>
              <a:rPr lang="en-US" sz="1700" dirty="0" smtClean="0"/>
              <a:t>planned </a:t>
            </a:r>
            <a:r>
              <a:rPr lang="en-US" sz="1700" dirty="0" smtClean="0"/>
              <a:t>everything after applying critical thinking on </a:t>
            </a:r>
            <a:r>
              <a:rPr lang="en-US" sz="1700" dirty="0" smtClean="0"/>
              <a:t>the</a:t>
            </a:r>
          </a:p>
          <a:p>
            <a:pPr>
              <a:buNone/>
            </a:pPr>
            <a:r>
              <a:rPr lang="en-US" sz="1700" dirty="0" smtClean="0"/>
              <a:t>problems </a:t>
            </a:r>
            <a:r>
              <a:rPr lang="en-US" sz="1700" dirty="0" smtClean="0"/>
              <a:t>we faced and after establishing the goals </a:t>
            </a:r>
            <a:r>
              <a:rPr lang="en-US" sz="1700" dirty="0" smtClean="0"/>
              <a:t>we</a:t>
            </a:r>
          </a:p>
          <a:p>
            <a:pPr>
              <a:buNone/>
            </a:pPr>
            <a:r>
              <a:rPr lang="en-US" sz="1700" dirty="0" smtClean="0"/>
              <a:t>achieved </a:t>
            </a:r>
            <a:r>
              <a:rPr lang="en-US" sz="1700" dirty="0" smtClean="0"/>
              <a:t>it. All of the tasks we performed were </a:t>
            </a:r>
            <a:r>
              <a:rPr lang="en-US" sz="1700" dirty="0" smtClean="0"/>
              <a:t>performed</a:t>
            </a:r>
          </a:p>
          <a:p>
            <a:pPr>
              <a:buNone/>
            </a:pPr>
            <a:r>
              <a:rPr lang="en-US" sz="1700" dirty="0" smtClean="0"/>
              <a:t>with </a:t>
            </a:r>
            <a:r>
              <a:rPr lang="en-US" sz="1700" dirty="0" smtClean="0"/>
              <a:t>excellence and skillfully in the given time schedule </a:t>
            </a:r>
            <a:r>
              <a:rPr lang="en-US" sz="1700" dirty="0" smtClean="0"/>
              <a:t>with</a:t>
            </a:r>
          </a:p>
          <a:p>
            <a:pPr>
              <a:buNone/>
            </a:pPr>
            <a:r>
              <a:rPr lang="en-US" sz="1700" dirty="0" smtClean="0"/>
              <a:t>almost </a:t>
            </a:r>
            <a:r>
              <a:rPr lang="en-US" sz="1700" dirty="0" smtClean="0"/>
              <a:t>the same cost we estimated i.e. 20,000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04800"/>
            <a:ext cx="83058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>SMALL SCALE WIND ENERY CONVERSION SYSTEM</a:t>
            </a:r>
            <a:endParaRPr lang="en-GB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Supervised by</a:t>
            </a:r>
            <a:r>
              <a:rPr lang="en-US" sz="2400" dirty="0" smtClean="0"/>
              <a:t>:     </a:t>
            </a:r>
            <a:r>
              <a:rPr lang="en-US" sz="2400" dirty="0" err="1" smtClean="0"/>
              <a:t>Dr.Irfan</a:t>
            </a:r>
            <a:r>
              <a:rPr lang="en-US" sz="2400" dirty="0" smtClean="0"/>
              <a:t> </a:t>
            </a:r>
            <a:r>
              <a:rPr lang="en-US" sz="2400" dirty="0" err="1" smtClean="0"/>
              <a:t>Ullah</a:t>
            </a:r>
            <a:endParaRPr lang="en-US" sz="2400" dirty="0" smtClean="0"/>
          </a:p>
          <a:p>
            <a:endParaRPr lang="en-US" sz="2400" i="1" dirty="0" smtClean="0"/>
          </a:p>
          <a:p>
            <a:pPr marL="0" indent="0">
              <a:buNone/>
            </a:pPr>
            <a:r>
              <a:rPr lang="en-US" sz="2400" i="1" dirty="0" smtClean="0"/>
              <a:t>     </a:t>
            </a:r>
            <a:r>
              <a:rPr lang="en-US" sz="2400" b="1" dirty="0" smtClean="0"/>
              <a:t>GROUP MEMBERS </a:t>
            </a:r>
            <a:r>
              <a:rPr lang="en-US" sz="2400" i="1" dirty="0" smtClean="0"/>
              <a:t>:</a:t>
            </a:r>
          </a:p>
          <a:p>
            <a:r>
              <a:rPr lang="en-US" sz="2400" dirty="0" err="1"/>
              <a:t>Shahzaib</a:t>
            </a:r>
            <a:r>
              <a:rPr lang="en-US" sz="2400" dirty="0"/>
              <a:t> </a:t>
            </a:r>
            <a:r>
              <a:rPr lang="en-US" sz="2400" dirty="0" smtClean="0"/>
              <a:t>Abbas      </a:t>
            </a:r>
            <a:r>
              <a:rPr lang="en-US" sz="2400" i="1" dirty="0" smtClean="0"/>
              <a:t>14019019030</a:t>
            </a:r>
            <a:endParaRPr lang="en-US" sz="2400" dirty="0" smtClean="0"/>
          </a:p>
          <a:p>
            <a:r>
              <a:rPr lang="en-US" sz="2400" dirty="0" err="1" smtClean="0"/>
              <a:t>Nusrat</a:t>
            </a:r>
            <a:r>
              <a:rPr lang="en-US" sz="2400" dirty="0" smtClean="0"/>
              <a:t> Abbas         </a:t>
            </a:r>
            <a:r>
              <a:rPr lang="en-US" sz="2400" i="1" dirty="0" smtClean="0"/>
              <a:t>14019019028</a:t>
            </a:r>
          </a:p>
          <a:p>
            <a:r>
              <a:rPr lang="en-US" sz="2400" dirty="0" err="1" smtClean="0"/>
              <a:t>M.Ahasn</a:t>
            </a:r>
            <a:r>
              <a:rPr lang="en-US" sz="2400" dirty="0" smtClean="0"/>
              <a:t> </a:t>
            </a:r>
            <a:r>
              <a:rPr lang="en-US" sz="2400" dirty="0" err="1" smtClean="0"/>
              <a:t>Ilahi</a:t>
            </a:r>
            <a:r>
              <a:rPr lang="en-US" sz="2400" dirty="0" smtClean="0"/>
              <a:t>        </a:t>
            </a:r>
            <a:r>
              <a:rPr lang="en-US" sz="2400" i="1" dirty="0" smtClean="0"/>
              <a:t>14019019038</a:t>
            </a:r>
          </a:p>
          <a:p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xmlns="" val="132359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1905000"/>
            <a:ext cx="685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95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OUTLINE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sz="2400" dirty="0" smtClean="0"/>
          </a:p>
          <a:p>
            <a:r>
              <a:rPr lang="en-US" sz="3200" dirty="0" smtClean="0"/>
              <a:t>Introduction</a:t>
            </a:r>
          </a:p>
          <a:p>
            <a:r>
              <a:rPr lang="en-US" sz="3200" dirty="0" smtClean="0"/>
              <a:t>Problem Statement</a:t>
            </a:r>
          </a:p>
          <a:p>
            <a:r>
              <a:rPr lang="en-US" sz="3200" dirty="0" smtClean="0"/>
              <a:t>Objectives</a:t>
            </a:r>
          </a:p>
          <a:p>
            <a:r>
              <a:rPr lang="en-US" sz="3200" dirty="0" smtClean="0"/>
              <a:t>Implementation</a:t>
            </a:r>
          </a:p>
          <a:p>
            <a:r>
              <a:rPr lang="en-US" sz="3200" dirty="0" smtClean="0"/>
              <a:t>Block </a:t>
            </a:r>
            <a:r>
              <a:rPr lang="en-US" sz="3200" dirty="0" smtClean="0"/>
              <a:t>Diagram</a:t>
            </a:r>
            <a:endParaRPr lang="en-US" sz="3200" dirty="0" smtClean="0"/>
          </a:p>
          <a:p>
            <a:r>
              <a:rPr lang="en-US" sz="3200" dirty="0" smtClean="0"/>
              <a:t>Hardware Description</a:t>
            </a:r>
          </a:p>
          <a:p>
            <a:r>
              <a:rPr lang="en-US" sz="3200" dirty="0" smtClean="0"/>
              <a:t>Advantages</a:t>
            </a:r>
            <a:endParaRPr lang="en-US" sz="3200" dirty="0" smtClean="0"/>
          </a:p>
          <a:p>
            <a:r>
              <a:rPr lang="en-US" sz="3200" dirty="0" smtClean="0"/>
              <a:t>Future Aspects</a:t>
            </a:r>
          </a:p>
          <a:p>
            <a:r>
              <a:rPr lang="en-US" sz="3200" dirty="0" smtClean="0"/>
              <a:t>Application</a:t>
            </a:r>
          </a:p>
          <a:p>
            <a:r>
              <a:rPr lang="en-US" sz="3200" dirty="0" smtClean="0"/>
              <a:t>Conclusion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07373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24800" cy="4114800"/>
          </a:xfrm>
        </p:spPr>
        <p:txBody>
          <a:bodyPr>
            <a:normAutofit fontScale="77500" lnSpcReduction="20000"/>
          </a:bodyPr>
          <a:lstStyle/>
          <a:p>
            <a:endParaRPr lang="en-US" sz="2000" dirty="0" smtClean="0"/>
          </a:p>
          <a:p>
            <a:r>
              <a:rPr lang="en-US" sz="2000" dirty="0" smtClean="0"/>
              <a:t>Origin</a:t>
            </a:r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en-US" sz="1600" dirty="0" err="1" smtClean="0"/>
              <a:t>Darrieus</a:t>
            </a:r>
            <a:r>
              <a:rPr lang="en-US" sz="1600" dirty="0" smtClean="0"/>
              <a:t> who was a French aeronautical engineer firstly made the VAWT and named it </a:t>
            </a:r>
            <a:r>
              <a:rPr lang="en-US" sz="1600" dirty="0" err="1" smtClean="0"/>
              <a:t>Darrieus</a:t>
            </a:r>
            <a:r>
              <a:rPr lang="en-US" sz="1600" dirty="0" smtClean="0"/>
              <a:t> Wind Turbine. It has different types like </a:t>
            </a:r>
            <a:r>
              <a:rPr lang="en-US" sz="1600" dirty="0" err="1" smtClean="0"/>
              <a:t>Giromill</a:t>
            </a:r>
            <a:r>
              <a:rPr lang="en-US" sz="1600" dirty="0" smtClean="0"/>
              <a:t> and </a:t>
            </a:r>
            <a:r>
              <a:rPr lang="en-US" sz="1600" dirty="0" err="1" smtClean="0"/>
              <a:t>Cyclo</a:t>
            </a:r>
            <a:r>
              <a:rPr lang="en-US" sz="1600" dirty="0" smtClean="0"/>
              <a:t> Turbine. His designs of VAWT wa</a:t>
            </a:r>
            <a:r>
              <a:rPr lang="en-US" sz="1600" dirty="0" smtClean="0"/>
              <a:t>s patented in 1926 and implemented in 1931.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500" dirty="0" smtClean="0"/>
              <a:t>Our design of the turbine one of </a:t>
            </a:r>
          </a:p>
          <a:p>
            <a:pPr>
              <a:buNone/>
            </a:pPr>
            <a:r>
              <a:rPr lang="en-US" sz="1500" dirty="0" smtClean="0"/>
              <a:t>Modified design of </a:t>
            </a:r>
            <a:r>
              <a:rPr lang="en-US" sz="1500" dirty="0" err="1" smtClean="0"/>
              <a:t>Cyclo</a:t>
            </a:r>
            <a:r>
              <a:rPr lang="en-US" sz="1500" dirty="0" smtClean="0"/>
              <a:t> Turbine.</a:t>
            </a:r>
            <a:endParaRPr lang="en-US" sz="15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r>
              <a:rPr lang="en-US" sz="2000" dirty="0" smtClean="0"/>
              <a:t>Nature </a:t>
            </a:r>
            <a:r>
              <a:rPr lang="en-US" sz="2000" dirty="0" smtClean="0"/>
              <a:t>of the Project</a:t>
            </a:r>
          </a:p>
          <a:p>
            <a:r>
              <a:rPr lang="en-US" sz="2000" dirty="0" smtClean="0"/>
              <a:t>Methodologies </a:t>
            </a:r>
          </a:p>
          <a:p>
            <a:r>
              <a:rPr lang="en-US" sz="2000" dirty="0" smtClean="0"/>
              <a:t>Our Approach</a:t>
            </a:r>
            <a:endParaRPr lang="en-GB" sz="2000" dirty="0"/>
          </a:p>
        </p:txBody>
      </p:sp>
      <p:pic>
        <p:nvPicPr>
          <p:cNvPr id="4" name="Picture 3" descr="GiromillNRELMcDonnelAircraft-0_8e5896a7d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048000"/>
            <a:ext cx="2133600" cy="3276600"/>
          </a:xfrm>
          <a:prstGeom prst="rect">
            <a:avLst/>
          </a:prstGeom>
        </p:spPr>
      </p:pic>
      <p:pic>
        <p:nvPicPr>
          <p:cNvPr id="5" name="Picture 4" descr="screen-shot-2015-04-12-at-10-35-28-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895600"/>
            <a:ext cx="3505200" cy="351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67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Purpose</a:t>
            </a:r>
          </a:p>
          <a:p>
            <a:r>
              <a:rPr lang="en-US" sz="2400" dirty="0" smtClean="0"/>
              <a:t>Approach to Practical </a:t>
            </a:r>
            <a:r>
              <a:rPr lang="en-US" sz="2400" dirty="0"/>
              <a:t>S</a:t>
            </a:r>
            <a:r>
              <a:rPr lang="en-US" sz="2400" dirty="0" smtClean="0"/>
              <a:t>ystem</a:t>
            </a:r>
          </a:p>
          <a:p>
            <a:r>
              <a:rPr lang="en-US" sz="2400" dirty="0" smtClean="0"/>
              <a:t>Wind Turbine Characteristics</a:t>
            </a:r>
          </a:p>
          <a:p>
            <a:r>
              <a:rPr lang="en-US" sz="2400" dirty="0" smtClean="0"/>
              <a:t>Wind Energy </a:t>
            </a:r>
            <a:r>
              <a:rPr lang="en-US" sz="2400" dirty="0"/>
              <a:t>C</a:t>
            </a:r>
            <a:r>
              <a:rPr lang="en-US" sz="2400" dirty="0" smtClean="0"/>
              <a:t>onversion System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24690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Design an Efficient Power generation Source</a:t>
            </a:r>
          </a:p>
          <a:p>
            <a:r>
              <a:rPr lang="en-US" sz="2400" dirty="0" smtClean="0"/>
              <a:t>Utilize the Renewable Energy Resource</a:t>
            </a:r>
          </a:p>
          <a:p>
            <a:r>
              <a:rPr lang="en-US" sz="2400" dirty="0" smtClean="0"/>
              <a:t>Design A System Free from Pollution</a:t>
            </a:r>
          </a:p>
          <a:p>
            <a:r>
              <a:rPr lang="en-US" sz="2400" dirty="0" smtClean="0"/>
              <a:t>Design a Cost Effective System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108917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6" y="-55418"/>
            <a:ext cx="7924800" cy="1143000"/>
          </a:xfrm>
        </p:spPr>
        <p:txBody>
          <a:bodyPr/>
          <a:lstStyle/>
          <a:p>
            <a:r>
              <a:rPr lang="en-US" b="1" dirty="0" smtClean="0"/>
              <a:t>IMPLEMENTATION </a:t>
            </a:r>
            <a:endParaRPr lang="en-GB" b="1" dirty="0"/>
          </a:p>
        </p:txBody>
      </p:sp>
      <p:pic>
        <p:nvPicPr>
          <p:cNvPr id="4" name="Picture 3" descr="C:\Users\Ahsaan Mughal\Desktop\20180627_1437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5623" y="1501774"/>
            <a:ext cx="4222749" cy="3810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2782" y="1295400"/>
            <a:ext cx="3962400" cy="422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83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BLOCK DIAGRAM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         </a:t>
            </a:r>
            <a:endParaRPr lang="en-GB" b="1" dirty="0"/>
          </a:p>
        </p:txBody>
      </p:sp>
      <p:pic>
        <p:nvPicPr>
          <p:cNvPr id="4" name="Content Placeholder 3" descr="C:\Users\Jtc\Desktop\IMG_20180627_024442_00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755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1417638"/>
          </a:xfrm>
        </p:spPr>
        <p:txBody>
          <a:bodyPr/>
          <a:lstStyle/>
          <a:p>
            <a:r>
              <a:rPr lang="en-US" b="1" dirty="0" smtClean="0"/>
              <a:t>HARDWARE DESCRIPTION</a:t>
            </a:r>
            <a:endParaRPr lang="en-GB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3400" y="990600"/>
            <a:ext cx="7010400" cy="539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690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248</TotalTime>
  <Words>772</Words>
  <Application>Microsoft Office PowerPoint</Application>
  <PresentationFormat>On-screen Show (4:3)</PresentationFormat>
  <Paragraphs>138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Facet</vt:lpstr>
      <vt:lpstr>Slide 1</vt:lpstr>
      <vt:lpstr>SMALL SCALE WIND ENERY CONVERSION SYSTEM</vt:lpstr>
      <vt:lpstr>OUTLINE</vt:lpstr>
      <vt:lpstr>INTRODUCTION</vt:lpstr>
      <vt:lpstr>PROBLEM STATEMENT</vt:lpstr>
      <vt:lpstr>OBJECTIVES</vt:lpstr>
      <vt:lpstr>IMPLEMENTATION </vt:lpstr>
      <vt:lpstr>BLOCK DIAGRAM                                    </vt:lpstr>
      <vt:lpstr>HARDWARE DESCRIPTION</vt:lpstr>
      <vt:lpstr>Slide 10</vt:lpstr>
      <vt:lpstr>Slide 11</vt:lpstr>
      <vt:lpstr>Slide 12</vt:lpstr>
      <vt:lpstr>Slide 13</vt:lpstr>
      <vt:lpstr>Slide 14</vt:lpstr>
      <vt:lpstr>Slide 15</vt:lpstr>
      <vt:lpstr>ADVANTAGES</vt:lpstr>
      <vt:lpstr>FUTURE ASPECTS</vt:lpstr>
      <vt:lpstr>Application</vt:lpstr>
      <vt:lpstr>CONCLUSION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E65oo</cp:lastModifiedBy>
  <cp:revision>34</cp:revision>
  <dcterms:created xsi:type="dcterms:W3CDTF">2018-06-30T09:26:11Z</dcterms:created>
  <dcterms:modified xsi:type="dcterms:W3CDTF">2018-07-05T22:55:32Z</dcterms:modified>
</cp:coreProperties>
</file>