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9" r:id="rId2"/>
    <p:sldId id="256" r:id="rId3"/>
    <p:sldId id="286" r:id="rId4"/>
    <p:sldId id="281" r:id="rId5"/>
    <p:sldId id="282" r:id="rId6"/>
    <p:sldId id="285" r:id="rId7"/>
    <p:sldId id="287" r:id="rId8"/>
    <p:sldId id="284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5" r:id="rId17"/>
    <p:sldId id="297" r:id="rId18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84CC"/>
    <a:srgbClr val="03136A"/>
    <a:srgbClr val="35759D"/>
    <a:srgbClr val="35B19D"/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3" autoAdjust="0"/>
    <p:restoredTop sz="96154" autoAdjust="0"/>
  </p:normalViewPr>
  <p:slideViewPr>
    <p:cSldViewPr>
      <p:cViewPr varScale="1">
        <p:scale>
          <a:sx n="70" d="100"/>
          <a:sy n="70" d="100"/>
        </p:scale>
        <p:origin x="14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8237FB-5262-450C-8206-25A7F5B99F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037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032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10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26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11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723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12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120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13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11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14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4694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15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836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16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277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17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960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963BB8-35D5-40E5-89D9-8677B4777ACD}" type="slidenum">
              <a:rPr lang="en-GB"/>
              <a:pPr/>
              <a:t>2</a:t>
            </a:fld>
            <a:endParaRPr lang="en-GB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19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3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87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4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572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5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637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6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808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7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67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8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28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CE416-9690-4FFD-8C19-7B58DA67B0A4}" type="slidenum">
              <a:rPr lang="en-GB"/>
              <a:pPr/>
              <a:t>9</a:t>
            </a:fld>
            <a:endParaRPr lang="en-GB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425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2925" y="2914650"/>
            <a:ext cx="8153400" cy="70485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2925" y="3638550"/>
            <a:ext cx="8153400" cy="6858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808038"/>
            <a:ext cx="2171700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" y="808038"/>
            <a:ext cx="6362700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57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5725" y="808038"/>
            <a:ext cx="86868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057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www.emeraldinsight.com/doi/full/10.1108/ir.1999.04926bae.00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www.emeraldinsight.com/doi/full/10.1108/ir.1999.04926bae.00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Watson_(computer)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69342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Hadith of the day 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780928"/>
            <a:ext cx="6934200" cy="1375792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en-US" altLang="ko-KR" sz="40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“A one who </a:t>
            </a:r>
            <a:r>
              <a:rPr lang="en-US" altLang="ko-KR" sz="40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cheats is </a:t>
            </a:r>
            <a:r>
              <a:rPr lang="en-US" altLang="ko-KR" sz="40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not from us”</a:t>
            </a:r>
          </a:p>
          <a:p>
            <a:pPr marL="0" indent="0" algn="ctr">
              <a:lnSpc>
                <a:spcPct val="80000"/>
              </a:lnSpc>
              <a:buNone/>
            </a:pPr>
            <a:endParaRPr lang="en-US" altLang="ko-KR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en-US" altLang="ko-KR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Al-</a:t>
            </a:r>
            <a:r>
              <a:rPr lang="en-US" altLang="ko-KR" dirty="0" err="1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Bukhari</a:t>
            </a:r>
            <a:endParaRPr lang="en-US" altLang="ko-KR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1" y="5576921"/>
            <a:ext cx="1103040" cy="115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Omni-Directional Control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  <p:pic>
        <p:nvPicPr>
          <p:cNvPr id="4" name="Shape 1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87824" y="1607469"/>
            <a:ext cx="4132199" cy="3551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1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19787" y="4785387"/>
            <a:ext cx="1790950" cy="1602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79912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Omni-Directional Control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/>
            </a:r>
            <a:b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</a:b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Reference”</a:t>
            </a:r>
            <a:r>
              <a:rPr lang="en-GB" sz="1600" b="1" dirty="0">
                <a:hlinkClick r:id="rId4"/>
              </a:rPr>
              <a:t> Robotics: Control, Sensing, Vision </a:t>
            </a:r>
            <a:r>
              <a:rPr lang="en-GB" sz="1600" b="1" dirty="0" smtClean="0">
                <a:hlinkClick r:id="rId4"/>
              </a:rPr>
              <a:t>and Intelligence</a:t>
            </a:r>
            <a:r>
              <a:rPr lang="en-US" altLang="ko-KR" sz="16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” by </a:t>
            </a:r>
            <a:r>
              <a:rPr lang="en-US" altLang="ko-KR" sz="16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Gonzalez</a:t>
            </a:r>
          </a:p>
          <a:p>
            <a:r>
              <a:rPr lang="en-US" altLang="ko-KR" sz="16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Reference”</a:t>
            </a:r>
            <a:r>
              <a:rPr lang="en-GB" sz="1600" b="1" dirty="0">
                <a:hlinkClick r:id="rId4"/>
              </a:rPr>
              <a:t> </a:t>
            </a:r>
            <a:r>
              <a:rPr lang="en-GB" sz="1600" b="1" dirty="0" smtClean="0">
                <a:hlinkClick r:id="rId4"/>
              </a:rPr>
              <a:t>Theory of applied Robotics Kinematics, Dynamics and control</a:t>
            </a:r>
            <a:r>
              <a:rPr lang="en-US" altLang="ko-KR" sz="16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” </a:t>
            </a:r>
            <a:r>
              <a:rPr lang="en-US" altLang="ko-KR" sz="16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by </a:t>
            </a:r>
            <a:r>
              <a:rPr lang="en-US" altLang="ko-KR" sz="16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Reza N. </a:t>
            </a:r>
            <a:r>
              <a:rPr lang="en-US" altLang="ko-KR" sz="1600" dirty="0" err="1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Jazar</a:t>
            </a:r>
            <a:endParaRPr lang="en-US" altLang="ko-KR" sz="16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6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  <p:pic>
        <p:nvPicPr>
          <p:cNvPr id="6" name="Shape 1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5736" y="1700808"/>
            <a:ext cx="5976664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077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Omni-Directional Control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/>
            </a:r>
            <a:b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</a:b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Reference”</a:t>
            </a:r>
            <a:r>
              <a:rPr lang="en-GB" sz="1600" b="1" dirty="0">
                <a:hlinkClick r:id="rId4"/>
              </a:rPr>
              <a:t> Robotics: Control, Sensing, Vision </a:t>
            </a:r>
            <a:r>
              <a:rPr lang="en-GB" sz="1600" b="1" dirty="0" err="1" smtClean="0">
                <a:hlinkClick r:id="rId4"/>
              </a:rPr>
              <a:t>andIntelligence</a:t>
            </a:r>
            <a:r>
              <a:rPr lang="en-US" altLang="ko-KR" sz="16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” by Gonzalez</a:t>
            </a:r>
          </a:p>
        </p:txBody>
      </p:sp>
      <p:pic>
        <p:nvPicPr>
          <p:cNvPr id="6" name="Shape 1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5736" y="1700808"/>
            <a:ext cx="5976664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67663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Cost Analysis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Brainstorming for the cost of Tele-Presence</a:t>
            </a: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65147"/>
              </p:ext>
            </p:extLst>
          </p:nvPr>
        </p:nvGraphicFramePr>
        <p:xfrm>
          <a:off x="1981200" y="2852936"/>
          <a:ext cx="6335216" cy="3394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7608"/>
                <a:gridCol w="3167608"/>
              </a:tblGrid>
              <a:tr h="459051">
                <a:tc>
                  <a:txBody>
                    <a:bodyPr/>
                    <a:lstStyle/>
                    <a:p>
                      <a:r>
                        <a:rPr lang="en-GB" dirty="0" smtClean="0"/>
                        <a:t>Component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Cost</a:t>
                      </a:r>
                      <a:endParaRPr lang="en-GB" dirty="0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GB" dirty="0" smtClean="0"/>
                        <a:t>Omni-Wheels + DC Gear Motors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16,800</a:t>
                      </a:r>
                      <a:endParaRPr lang="en-GB" dirty="0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GB" dirty="0" smtClean="0"/>
                        <a:t>Raspberry</a:t>
                      </a:r>
                      <a:r>
                        <a:rPr lang="en-GB" baseline="0" dirty="0" smtClean="0"/>
                        <a:t> pi + Arduino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6,600</a:t>
                      </a:r>
                      <a:endParaRPr lang="en-GB" dirty="0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GB" dirty="0" smtClean="0"/>
                        <a:t>Hosting</a:t>
                      </a:r>
                      <a:r>
                        <a:rPr lang="en-GB" baseline="0" dirty="0" smtClean="0"/>
                        <a:t> Domain +SSL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10,000</a:t>
                      </a:r>
                      <a:endParaRPr lang="en-GB" dirty="0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GB" dirty="0" smtClean="0"/>
                        <a:t>Driver</a:t>
                      </a:r>
                      <a:r>
                        <a:rPr lang="en-GB" baseline="0" dirty="0" smtClean="0"/>
                        <a:t> + Battery  +Router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11,000</a:t>
                      </a:r>
                      <a:endParaRPr lang="en-GB" dirty="0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GB" dirty="0" smtClean="0"/>
                        <a:t>Tab+ Chassis</a:t>
                      </a:r>
                      <a:r>
                        <a:rPr lang="en-GB" baseline="0" dirty="0" smtClean="0"/>
                        <a:t> + DDNS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20,000</a:t>
                      </a:r>
                      <a:endParaRPr lang="en-GB" dirty="0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GB" dirty="0" smtClean="0"/>
                        <a:t>Total: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64,400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1805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Tele-Presence Robot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22045" y="2618716"/>
            <a:ext cx="5347818" cy="300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082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Applications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To facilitate in  the offices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Distance leaning education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To conduct interviews and invigilation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For medical assistance in the hospitals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To reduce Co2 (Green Globalization)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Live Lectures and presentation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Entertainment and exhibition</a:t>
            </a: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50488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Thanks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Again we thanks all of you for the presence and supporting comments are welcome.</a:t>
            </a:r>
          </a:p>
          <a:p>
            <a:r>
              <a:rPr lang="en-US" altLang="ko-KR" sz="1800" dirty="0" err="1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JazakALLAH</a:t>
            </a: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…!</a:t>
            </a: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97821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Testing/Demo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Control.umtrobot.co</a:t>
            </a:r>
          </a:p>
          <a:p>
            <a:r>
              <a:rPr lang="en-US" altLang="ko-KR" sz="180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Umtrobot.co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1550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-180528" y="3509607"/>
            <a:ext cx="8153400" cy="685800"/>
          </a:xfrm>
        </p:spPr>
        <p:txBody>
          <a:bodyPr/>
          <a:lstStyle/>
          <a:p>
            <a:r>
              <a:rPr lang="en-GB" dirty="0" smtClean="0"/>
              <a:t>ZAIN UL ABIDEEN                               ID# 14019019082 </a:t>
            </a:r>
            <a:endParaRPr lang="en-GB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560" y="2383160"/>
            <a:ext cx="8424936" cy="992882"/>
          </a:xfrm>
        </p:spPr>
        <p:txBody>
          <a:bodyPr/>
          <a:lstStyle/>
          <a:p>
            <a:r>
              <a:rPr lang="en-GB" sz="2400" b="1" dirty="0" smtClean="0"/>
              <a:t>AN INTUTIVE APPROACH FOR THE DESIGN AND IMPLEMENTATION OF OMNIDIRECTIONAL BASED TELEPRESENCE ROBOT</a:t>
            </a:r>
            <a:endParaRPr lang="en-GB" sz="2400" b="1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-180528" y="3934204"/>
            <a:ext cx="815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kern="0" dirty="0" smtClean="0"/>
              <a:t>MUHAMMAD HUSANIAN JAVED      ID# 14019019042</a:t>
            </a:r>
            <a:endParaRPr lang="en-GB" kern="0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115616" y="4328972"/>
            <a:ext cx="8153400" cy="82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b="1" dirty="0"/>
              <a:t>Advised by:                Sir. HASSAN TARIQ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69342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Outline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Introduction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Problem Statement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Proposed Solution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Methodology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Implementation/Block Diagram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Results &amp;Testing</a:t>
            </a:r>
          </a:p>
          <a:p>
            <a:pPr>
              <a:lnSpc>
                <a:spcPct val="80000"/>
              </a:lnSpc>
            </a:pPr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Cost Analysis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Applications and References</a:t>
            </a:r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1" y="5576921"/>
            <a:ext cx="1103040" cy="115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2974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69342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Introduction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Telepresence </a:t>
            </a:r>
          </a:p>
          <a:p>
            <a:pPr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Telepresence robot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History of Tele-Presence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How to use Tele-Presence robot</a:t>
            </a:r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        - control.umtrobot.co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Remotely controlled over the Internet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1" y="5576921"/>
            <a:ext cx="1103040" cy="115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Problem Statement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Differential Drive Movement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Different channels for video transmission and controlling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No required any external application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Static IP for remote access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Proposed Solution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To use </a:t>
            </a:r>
            <a:r>
              <a:rPr lang="en-US" altLang="ko-KR" sz="1800" dirty="0" err="1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WebRTC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To convert differential movement to omnidirectional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To use DDNS for remote access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  <a:hlinkClick r:id="rId4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To use LIGHTTPD for fast processing and minimizing delay.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Password protection &amp; SSL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Integrated user visualization</a:t>
            </a: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  <a:buNone/>
            </a:pP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1008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Block Diagram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75" y="1844824"/>
            <a:ext cx="7179121" cy="421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103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Methodology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Software Implementation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Hardware Implementation</a:t>
            </a:r>
          </a:p>
          <a:p>
            <a:r>
              <a:rPr lang="en-US" altLang="ko-KR" sz="1800" dirty="0" err="1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WebRTC</a:t>
            </a: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Implementation	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Control panel and </a:t>
            </a:r>
            <a:r>
              <a:rPr lang="en-US" altLang="ko-KR" sz="1800" dirty="0" err="1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WebRTC</a:t>
            </a: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integration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Web server configuration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Design of </a:t>
            </a: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HTML page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Hosting of Domain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SSL certificate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Password protection of control panel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Installation of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R</a:t>
            </a:r>
            <a:r>
              <a:rPr lang="en-US" altLang="ko-KR" sz="180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aspian</a:t>
            </a:r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Installation of LIGHTTPD</a:t>
            </a:r>
            <a:b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</a:br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Accessing the page on LAN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Purchasing of DDNS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Testing the page from remote location…….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7162800" cy="715963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Methodology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Setting Wi-Tribe router for DDNS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Writing CGI Scripts for Arduino control</a:t>
            </a:r>
          </a:p>
          <a:p>
            <a:r>
              <a:rPr lang="en-US" altLang="ko-KR" sz="1800" dirty="0" smtClean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Implementation of Omni algorithm for Movement</a:t>
            </a:r>
          </a:p>
          <a:p>
            <a:endParaRPr lang="en-US" altLang="ko-KR" sz="1800" dirty="0" smtClean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1324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N EE">
  <a:themeElements>
    <a:clrScheme name="powerpoint-template-24 16">
      <a:dk1>
        <a:srgbClr val="4D4D4D"/>
      </a:dk1>
      <a:lt1>
        <a:srgbClr val="FFFFFF"/>
      </a:lt1>
      <a:dk2>
        <a:srgbClr val="4D4D4D"/>
      </a:dk2>
      <a:lt2>
        <a:srgbClr val="285E80"/>
      </a:lt2>
      <a:accent1>
        <a:srgbClr val="3E7A98"/>
      </a:accent1>
      <a:accent2>
        <a:srgbClr val="5A91AC"/>
      </a:accent2>
      <a:accent3>
        <a:srgbClr val="FFFFFF"/>
      </a:accent3>
      <a:accent4>
        <a:srgbClr val="404040"/>
      </a:accent4>
      <a:accent5>
        <a:srgbClr val="AFBECA"/>
      </a:accent5>
      <a:accent6>
        <a:srgbClr val="51839B"/>
      </a:accent6>
      <a:hlink>
        <a:srgbClr val="6C9FB8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EE080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F3B21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109B0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25A9C"/>
        </a:lt2>
        <a:accent1>
          <a:srgbClr val="166FB2"/>
        </a:accent1>
        <a:accent2>
          <a:srgbClr val="3580B9"/>
        </a:accent2>
        <a:accent3>
          <a:srgbClr val="FFFFFF"/>
        </a:accent3>
        <a:accent4>
          <a:srgbClr val="404040"/>
        </a:accent4>
        <a:accent5>
          <a:srgbClr val="ABBBD5"/>
        </a:accent5>
        <a:accent6>
          <a:srgbClr val="2F73A7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285E80"/>
        </a:lt2>
        <a:accent1>
          <a:srgbClr val="3E7A98"/>
        </a:accent1>
        <a:accent2>
          <a:srgbClr val="5A91AC"/>
        </a:accent2>
        <a:accent3>
          <a:srgbClr val="FFFFFF"/>
        </a:accent3>
        <a:accent4>
          <a:srgbClr val="404040"/>
        </a:accent4>
        <a:accent5>
          <a:srgbClr val="AFBECA"/>
        </a:accent5>
        <a:accent6>
          <a:srgbClr val="51839B"/>
        </a:accent6>
        <a:hlink>
          <a:srgbClr val="6C9FB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SEN EE</Template>
  <TotalTime>1406</TotalTime>
  <Words>288</Words>
  <Application>Microsoft Office PowerPoint</Application>
  <PresentationFormat>On-screen Show (4:3)</PresentationFormat>
  <Paragraphs>154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굴림</vt:lpstr>
      <vt:lpstr>Microsoft Sans Serif</vt:lpstr>
      <vt:lpstr>Verdana</vt:lpstr>
      <vt:lpstr>SEN EE</vt:lpstr>
      <vt:lpstr>Hadith of the day </vt:lpstr>
      <vt:lpstr>AN INTUTIVE APPROACH FOR THE DESIGN AND IMPLEMENTATION OF OMNIDIRECTIONAL BASED TELEPRESENCE ROBOT</vt:lpstr>
      <vt:lpstr>Outline</vt:lpstr>
      <vt:lpstr>Introduction</vt:lpstr>
      <vt:lpstr>Problem Statement</vt:lpstr>
      <vt:lpstr>Proposed Solution</vt:lpstr>
      <vt:lpstr>Block Diagram</vt:lpstr>
      <vt:lpstr>Methodology</vt:lpstr>
      <vt:lpstr>Methodology</vt:lpstr>
      <vt:lpstr>Omni-Directional Control</vt:lpstr>
      <vt:lpstr>Omni-Directional Control</vt:lpstr>
      <vt:lpstr>Omni-Directional Control</vt:lpstr>
      <vt:lpstr>Cost Analysis</vt:lpstr>
      <vt:lpstr>Tele-Presence Robot</vt:lpstr>
      <vt:lpstr>Applications</vt:lpstr>
      <vt:lpstr>Thanks</vt:lpstr>
      <vt:lpstr>Testing/Demo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HORIZONS IN ENGINEERING</dc:title>
  <dc:creator>Zain Ul Abideen</dc:creator>
  <cp:lastModifiedBy>Zain Ul Abideen</cp:lastModifiedBy>
  <cp:revision>155</cp:revision>
  <dcterms:created xsi:type="dcterms:W3CDTF">2016-04-27T16:15:02Z</dcterms:created>
  <dcterms:modified xsi:type="dcterms:W3CDTF">2018-07-01T17:54:29Z</dcterms:modified>
</cp:coreProperties>
</file>