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2" r:id="rId2"/>
  </p:sldMasterIdLst>
  <p:sldIdLst>
    <p:sldId id="275" r:id="rId3"/>
    <p:sldId id="257" r:id="rId4"/>
    <p:sldId id="261" r:id="rId5"/>
    <p:sldId id="259" r:id="rId6"/>
    <p:sldId id="282" r:id="rId7"/>
    <p:sldId id="262" r:id="rId8"/>
    <p:sldId id="263" r:id="rId9"/>
    <p:sldId id="260" r:id="rId10"/>
    <p:sldId id="277" r:id="rId11"/>
    <p:sldId id="258" r:id="rId12"/>
    <p:sldId id="270" r:id="rId13"/>
    <p:sldId id="272" r:id="rId14"/>
    <p:sldId id="279" r:id="rId15"/>
    <p:sldId id="273" r:id="rId16"/>
    <p:sldId id="274" r:id="rId17"/>
    <p:sldId id="266" r:id="rId18"/>
    <p:sldId id="269" r:id="rId19"/>
    <p:sldId id="265" r:id="rId20"/>
    <p:sldId id="267" r:id="rId21"/>
    <p:sldId id="268"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314884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4181932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2884368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785906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954672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96281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371819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9B3ABB-D57B-46D3-B524-8B118C13BB41}" type="datetimeFigureOut">
              <a:rPr lang="en-US" smtClean="0"/>
              <a:t>20-Aug-16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6574493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9B3ABB-D57B-46D3-B524-8B118C13BB41}" type="datetimeFigureOut">
              <a:rPr lang="en-US" smtClean="0"/>
              <a:t>20-Aug-16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23445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9B3ABB-D57B-46D3-B524-8B118C13BB41}" type="datetimeFigureOut">
              <a:rPr lang="en-US" smtClean="0"/>
              <a:t>20-Aug-16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0872643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935212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230710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514172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916158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185662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9B3ABB-D57B-46D3-B524-8B118C13BB41}" type="datetimeFigureOut">
              <a:rPr lang="en-US" smtClean="0"/>
              <a:t>20-Aug-16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3451844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474202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9B3ABB-D57B-46D3-B524-8B118C13BB41}" type="datetimeFigureOut">
              <a:rPr lang="en-US" smtClean="0"/>
              <a:t>20-Aug-16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2267187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9B3ABB-D57B-46D3-B524-8B118C13BB41}" type="datetimeFigureOut">
              <a:rPr lang="en-US" smtClean="0"/>
              <a:t>20-Aug-16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3670332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9B3ABB-D57B-46D3-B524-8B118C13BB41}" type="datetimeFigureOut">
              <a:rPr lang="en-US" smtClean="0"/>
              <a:t>20-Aug-16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2822670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2498162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B3ABB-D57B-46D3-B524-8B118C13BB41}" type="datetimeFigureOut">
              <a:rPr lang="en-US" smtClean="0"/>
              <a:t>20-Aug-16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1558D-FBF3-46FB-BEC6-255F7872FAF5}" type="slidenum">
              <a:rPr lang="en-US" smtClean="0"/>
              <a:t>‹#›</a:t>
            </a:fld>
            <a:endParaRPr lang="en-US"/>
          </a:p>
        </p:txBody>
      </p:sp>
    </p:spTree>
    <p:extLst>
      <p:ext uri="{BB962C8B-B14F-4D97-AF65-F5344CB8AC3E}">
        <p14:creationId xmlns:p14="http://schemas.microsoft.com/office/powerpoint/2010/main" val="3075508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B3ABB-D57B-46D3-B524-8B118C13BB41}" type="datetimeFigureOut">
              <a:rPr lang="en-US" smtClean="0"/>
              <a:t>20-Aug-16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91558D-FBF3-46FB-BEC6-255F7872FAF5}" type="slidenum">
              <a:rPr lang="en-US" smtClean="0"/>
              <a:t>‹#›</a:t>
            </a:fld>
            <a:endParaRPr lang="en-US"/>
          </a:p>
        </p:txBody>
      </p:sp>
    </p:spTree>
    <p:extLst>
      <p:ext uri="{BB962C8B-B14F-4D97-AF65-F5344CB8AC3E}">
        <p14:creationId xmlns:p14="http://schemas.microsoft.com/office/powerpoint/2010/main" val="385822849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B3ABB-D57B-46D3-B524-8B118C13BB41}" type="datetimeFigureOut">
              <a:rPr lang="en-US" smtClean="0"/>
              <a:t>20-Aug-16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91558D-FBF3-46FB-BEC6-255F7872FAF5}" type="slidenum">
              <a:rPr lang="en-US" smtClean="0"/>
              <a:t>‹#›</a:t>
            </a:fld>
            <a:endParaRPr lang="en-US"/>
          </a:p>
        </p:txBody>
      </p:sp>
    </p:spTree>
    <p:extLst>
      <p:ext uri="{BB962C8B-B14F-4D97-AF65-F5344CB8AC3E}">
        <p14:creationId xmlns:p14="http://schemas.microsoft.com/office/powerpoint/2010/main" val="185893097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Visio_Drawing111111.vsdx"/><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ismillah-910299_960_7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491" y="742700"/>
            <a:ext cx="10674074" cy="5305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31590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3" name="Rectangle 2"/>
          <p:cNvSpPr/>
          <p:nvPr/>
        </p:nvSpPr>
        <p:spPr>
          <a:xfrm>
            <a:off x="8764131" y="2654490"/>
            <a:ext cx="3327786"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Testing and Optimization</a:t>
            </a:r>
            <a:endParaRPr lang="en-US" dirty="0"/>
          </a:p>
        </p:txBody>
      </p:sp>
      <p:sp>
        <p:nvSpPr>
          <p:cNvPr id="9" name="Rectangle 8"/>
          <p:cNvSpPr/>
          <p:nvPr/>
        </p:nvSpPr>
        <p:spPr>
          <a:xfrm>
            <a:off x="7028590" y="3336878"/>
            <a:ext cx="3471081"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Development + Deployment</a:t>
            </a:r>
            <a:endParaRPr lang="en-US" dirty="0"/>
          </a:p>
        </p:txBody>
      </p:sp>
      <p:sp>
        <p:nvSpPr>
          <p:cNvPr id="10" name="Rectangle 9"/>
          <p:cNvSpPr/>
          <p:nvPr/>
        </p:nvSpPr>
        <p:spPr>
          <a:xfrm>
            <a:off x="5293050" y="4019266"/>
            <a:ext cx="3471081"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Project Documentation</a:t>
            </a:r>
            <a:endParaRPr lang="en-US" dirty="0"/>
          </a:p>
        </p:txBody>
      </p:sp>
      <p:sp>
        <p:nvSpPr>
          <p:cNvPr id="11" name="Rectangle 10"/>
          <p:cNvSpPr/>
          <p:nvPr/>
        </p:nvSpPr>
        <p:spPr>
          <a:xfrm>
            <a:off x="3557510" y="4701654"/>
            <a:ext cx="3471081"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Modeling</a:t>
            </a:r>
            <a:endParaRPr lang="en-US" dirty="0"/>
          </a:p>
        </p:txBody>
      </p:sp>
      <p:sp>
        <p:nvSpPr>
          <p:cNvPr id="12" name="Rectangle 11"/>
          <p:cNvSpPr/>
          <p:nvPr/>
        </p:nvSpPr>
        <p:spPr>
          <a:xfrm>
            <a:off x="1778754" y="5384042"/>
            <a:ext cx="3471081"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Analyzing Requirements</a:t>
            </a:r>
            <a:endParaRPr lang="en-US" dirty="0"/>
          </a:p>
        </p:txBody>
      </p:sp>
      <p:sp>
        <p:nvSpPr>
          <p:cNvPr id="13" name="Rectangle 12"/>
          <p:cNvSpPr/>
          <p:nvPr/>
        </p:nvSpPr>
        <p:spPr>
          <a:xfrm>
            <a:off x="21606" y="6066430"/>
            <a:ext cx="351429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Comprehensive Study</a:t>
            </a:r>
            <a:endParaRPr lang="en-US" dirty="0"/>
          </a:p>
        </p:txBody>
      </p:sp>
      <p:sp>
        <p:nvSpPr>
          <p:cNvPr id="15" name="Rectangle 14"/>
          <p:cNvSpPr/>
          <p:nvPr/>
        </p:nvSpPr>
        <p:spPr>
          <a:xfrm>
            <a:off x="2311016" y="464024"/>
            <a:ext cx="6985377" cy="830997"/>
          </a:xfrm>
          <a:prstGeom prst="rect">
            <a:avLst/>
          </a:prstGeom>
        </p:spPr>
        <p:txBody>
          <a:bodyPr wrap="square">
            <a:spAutoFit/>
          </a:bodyPr>
          <a:lstStyle/>
          <a:p>
            <a:pPr algn="ctr"/>
            <a:r>
              <a:rPr lang="en-US" sz="4800" b="1" u="sng" dirty="0" smtClean="0">
                <a:solidFill>
                  <a:schemeClr val="tx1">
                    <a:lumMod val="95000"/>
                    <a:lumOff val="5000"/>
                  </a:schemeClr>
                </a:solidFill>
                <a:effectLst>
                  <a:outerShdw blurRad="38100" dist="38100" dir="2700000" algn="tl">
                    <a:srgbClr val="000000">
                      <a:alpha val="43137"/>
                    </a:srgbClr>
                  </a:outerShdw>
                </a:effectLst>
                <a:latin typeface="+mj-lt"/>
              </a:rPr>
              <a:t>Project Breakdowns</a:t>
            </a:r>
            <a:endParaRPr lang="en-US" sz="2800" b="1" u="sng" dirty="0">
              <a:solidFill>
                <a:schemeClr val="tx1">
                  <a:lumMod val="95000"/>
                  <a:lumOff val="5000"/>
                </a:schemeClr>
              </a:solidFill>
              <a:effectLst>
                <a:outerShdw blurRad="38100" dist="38100" dir="2700000" algn="tl">
                  <a:srgbClr val="000000">
                    <a:alpha val="43137"/>
                  </a:srgbClr>
                </a:outerShdw>
              </a:effectLst>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11" y="4367284"/>
            <a:ext cx="1617264" cy="1596788"/>
          </a:xfrm>
          <a:prstGeom prst="rect">
            <a:avLst/>
          </a:prstGeom>
        </p:spPr>
      </p:pic>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8590" y="1616029"/>
            <a:ext cx="1617264" cy="1596788"/>
          </a:xfrm>
          <a:prstGeom prst="rect">
            <a:avLst/>
          </a:prstGeom>
          <a:solidFill>
            <a:srgbClr val="92D050">
              <a:alpha val="83000"/>
            </a:srgbClr>
          </a:solidFill>
          <a:ln>
            <a:solidFill>
              <a:srgbClr val="92D050"/>
            </a:solidFill>
          </a:ln>
        </p:spPr>
      </p:pic>
    </p:spTree>
    <p:extLst>
      <p:ext uri="{BB962C8B-B14F-4D97-AF65-F5344CB8AC3E}">
        <p14:creationId xmlns:p14="http://schemas.microsoft.com/office/powerpoint/2010/main" val="66784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80">
                                          <p:stCondLst>
                                            <p:cond delay="0"/>
                                          </p:stCondLst>
                                        </p:cTn>
                                        <p:tgtEl>
                                          <p:spTgt spid="18"/>
                                        </p:tgtEl>
                                      </p:cBhvr>
                                    </p:animEffect>
                                    <p:anim calcmode="lin" valueType="num">
                                      <p:cBhvr>
                                        <p:cTn id="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3" dur="26">
                                          <p:stCondLst>
                                            <p:cond delay="650"/>
                                          </p:stCondLst>
                                        </p:cTn>
                                        <p:tgtEl>
                                          <p:spTgt spid="18"/>
                                        </p:tgtEl>
                                      </p:cBhvr>
                                      <p:to x="100000" y="60000"/>
                                    </p:animScale>
                                    <p:animScale>
                                      <p:cBhvr>
                                        <p:cTn id="14" dur="166" decel="50000">
                                          <p:stCondLst>
                                            <p:cond delay="676"/>
                                          </p:stCondLst>
                                        </p:cTn>
                                        <p:tgtEl>
                                          <p:spTgt spid="18"/>
                                        </p:tgtEl>
                                      </p:cBhvr>
                                      <p:to x="100000" y="100000"/>
                                    </p:animScale>
                                    <p:animScale>
                                      <p:cBhvr>
                                        <p:cTn id="15" dur="26">
                                          <p:stCondLst>
                                            <p:cond delay="1312"/>
                                          </p:stCondLst>
                                        </p:cTn>
                                        <p:tgtEl>
                                          <p:spTgt spid="18"/>
                                        </p:tgtEl>
                                      </p:cBhvr>
                                      <p:to x="100000" y="80000"/>
                                    </p:animScale>
                                    <p:animScale>
                                      <p:cBhvr>
                                        <p:cTn id="16" dur="166" decel="50000">
                                          <p:stCondLst>
                                            <p:cond delay="1338"/>
                                          </p:stCondLst>
                                        </p:cTn>
                                        <p:tgtEl>
                                          <p:spTgt spid="18"/>
                                        </p:tgtEl>
                                      </p:cBhvr>
                                      <p:to x="100000" y="100000"/>
                                    </p:animScale>
                                    <p:animScale>
                                      <p:cBhvr>
                                        <p:cTn id="17" dur="26">
                                          <p:stCondLst>
                                            <p:cond delay="1642"/>
                                          </p:stCondLst>
                                        </p:cTn>
                                        <p:tgtEl>
                                          <p:spTgt spid="18"/>
                                        </p:tgtEl>
                                      </p:cBhvr>
                                      <p:to x="100000" y="90000"/>
                                    </p:animScale>
                                    <p:animScale>
                                      <p:cBhvr>
                                        <p:cTn id="18" dur="166" decel="50000">
                                          <p:stCondLst>
                                            <p:cond delay="1668"/>
                                          </p:stCondLst>
                                        </p:cTn>
                                        <p:tgtEl>
                                          <p:spTgt spid="18"/>
                                        </p:tgtEl>
                                      </p:cBhvr>
                                      <p:to x="100000" y="100000"/>
                                    </p:animScale>
                                    <p:animScale>
                                      <p:cBhvr>
                                        <p:cTn id="19" dur="26">
                                          <p:stCondLst>
                                            <p:cond delay="1808"/>
                                          </p:stCondLst>
                                        </p:cTn>
                                        <p:tgtEl>
                                          <p:spTgt spid="18"/>
                                        </p:tgtEl>
                                      </p:cBhvr>
                                      <p:to x="100000" y="95000"/>
                                    </p:animScale>
                                    <p:animScale>
                                      <p:cBhvr>
                                        <p:cTn id="20" dur="166" decel="50000">
                                          <p:stCondLst>
                                            <p:cond delay="1834"/>
                                          </p:stCondLst>
                                        </p:cTn>
                                        <p:tgtEl>
                                          <p:spTgt spid="18"/>
                                        </p:tgtEl>
                                      </p:cBhvr>
                                      <p:to x="100000" y="100000"/>
                                    </p:animScale>
                                  </p:childTnLst>
                                </p:cTn>
                              </p:par>
                            </p:childTnLst>
                          </p:cTn>
                        </p:par>
                        <p:par>
                          <p:cTn id="21" fill="hold">
                            <p:stCondLst>
                              <p:cond delay="2000"/>
                            </p:stCondLst>
                            <p:childTnLst>
                              <p:par>
                                <p:cTn id="22" presetID="57" presetClass="path" presetSubtype="0" accel="50000" decel="50000" fill="hold" nodeType="afterEffect">
                                  <p:stCondLst>
                                    <p:cond delay="0"/>
                                  </p:stCondLst>
                                  <p:childTnLst>
                                    <p:animMotion origin="layout" path="M -4.16667E-6 -7.40741E-7 L -4.16667E-6 -0.04954 C -4.16667E-6 -0.07153 -0.025 -0.13194 0.00769 -0.13194 C 0.03191 -0.13194 0.1211 -0.09838 0.14532 -0.09838 " pathEditMode="relative" rAng="0" ptsTypes="AAAA">
                                      <p:cBhvr>
                                        <p:cTn id="23" dur="2000" fill="hold"/>
                                        <p:tgtEl>
                                          <p:spTgt spid="18"/>
                                        </p:tgtEl>
                                        <p:attrNameLst>
                                          <p:attrName>ppt_x</p:attrName>
                                          <p:attrName>ppt_y</p:attrName>
                                        </p:attrNameLst>
                                      </p:cBhvr>
                                      <p:rCtr x="6810" y="-6597"/>
                                    </p:animMotion>
                                  </p:childTnLst>
                                </p:cTn>
                              </p:par>
                            </p:childTnLst>
                          </p:cTn>
                        </p:par>
                        <p:par>
                          <p:cTn id="24" fill="hold">
                            <p:stCondLst>
                              <p:cond delay="4000"/>
                            </p:stCondLst>
                            <p:childTnLst>
                              <p:par>
                                <p:cTn id="25" presetID="57" presetClass="path" presetSubtype="0" accel="50000" decel="50000" fill="hold" nodeType="afterEffect">
                                  <p:stCondLst>
                                    <p:cond delay="0"/>
                                  </p:stCondLst>
                                  <p:childTnLst>
                                    <p:animMotion origin="layout" path="M 0.43256 -0.2919 C 0.43256 -0.2787 0.42774 -0.28912 0.41563 -0.2919 C 0.40352 -0.29444 0.378 -0.30023 0.36016 -0.30764 C 0.34245 -0.31528 0.32032 -0.3581 0.30886 -0.33727 C 0.28633 -0.33727 0.30521 -0.1993 0.28334 -0.1993 " pathEditMode="relative" rAng="0" ptsTypes="AAAAA">
                                      <p:cBhvr>
                                        <p:cTn id="26" dur="2000" spd="-100000" fill="hold"/>
                                        <p:tgtEl>
                                          <p:spTgt spid="18"/>
                                        </p:tgtEl>
                                        <p:attrNameLst>
                                          <p:attrName>ppt_x</p:attrName>
                                          <p:attrName>ppt_y</p:attrName>
                                        </p:attrNameLst>
                                      </p:cBhvr>
                                      <p:rCtr x="-7461" y="2083"/>
                                    </p:animMotion>
                                  </p:childTnLst>
                                  <p:subTnLst>
                                    <p:set>
                                      <p:cBhvr override="childStyle">
                                        <p:cTn dur="1" fill="hold" display="0" masterRel="sameClick" afterEffect="1">
                                          <p:stCondLst>
                                            <p:cond evt="end" delay="0">
                                              <p:tn val="25"/>
                                            </p:cond>
                                          </p:stCondLst>
                                        </p:cTn>
                                        <p:tgtEl>
                                          <p:spTgt spid="1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0"/>
                            </p:stCondLst>
                            <p:childTnLst>
                              <p:par>
                                <p:cTn id="32" presetID="57" presetClass="path" presetSubtype="0" accel="50000" decel="50000" fill="hold" nodeType="afterEffect">
                                  <p:stCondLst>
                                    <p:cond delay="0"/>
                                  </p:stCondLst>
                                  <p:childTnLst>
                                    <p:animMotion origin="layout" path="M 1.66667E-6 -3.33333E-6 L 1.66667E-6 -0.04953 C 1.66667E-6 -0.07152 -0.025 -0.13194 0.00768 -0.13194 C 0.0319 -0.13194 0.12109 -0.09838 0.14531 -0.09838 " pathEditMode="relative" rAng="0" ptsTypes="AAAA">
                                      <p:cBhvr>
                                        <p:cTn id="33" dur="2000" fill="hold"/>
                                        <p:tgtEl>
                                          <p:spTgt spid="14"/>
                                        </p:tgtEl>
                                        <p:attrNameLst>
                                          <p:attrName>ppt_x</p:attrName>
                                          <p:attrName>ppt_y</p:attrName>
                                        </p:attrNameLst>
                                      </p:cBhvr>
                                      <p:rCtr x="6797" y="-659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01683"/>
            <a:ext cx="10364451" cy="852474"/>
          </a:xfrm>
        </p:spPr>
        <p:txBody>
          <a:bodyPr/>
          <a:lstStyle/>
          <a:p>
            <a:r>
              <a:rPr lang="en-US" dirty="0" smtClean="0"/>
              <a:t>Use-case Diagram</a:t>
            </a:r>
            <a:endParaRPr lang="en-US" dirty="0"/>
          </a:p>
        </p:txBody>
      </p:sp>
      <p:pic>
        <p:nvPicPr>
          <p:cNvPr id="2050" name="Picture 2" descr="Use Case M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1284"/>
            <a:ext cx="12192000" cy="5620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58134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573" y="179800"/>
            <a:ext cx="10364451" cy="772961"/>
          </a:xfrm>
        </p:spPr>
        <p:txBody>
          <a:bodyPr/>
          <a:lstStyle/>
          <a:p>
            <a:r>
              <a:rPr lang="en-US" dirty="0" smtClean="0"/>
              <a:t>Class Diagram</a:t>
            </a:r>
            <a:endParaRPr lang="en-US" dirty="0"/>
          </a:p>
        </p:txBody>
      </p:sp>
      <p:pic>
        <p:nvPicPr>
          <p:cNvPr id="4098" name="Picture 2" descr="Cla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1284"/>
            <a:ext cx="12195598" cy="560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1919727"/>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573" y="179800"/>
            <a:ext cx="10364451" cy="772961"/>
          </a:xfrm>
        </p:spPr>
        <p:txBody>
          <a:bodyPr/>
          <a:lstStyle/>
          <a:p>
            <a:r>
              <a:rPr lang="en-US" dirty="0" smtClean="0"/>
              <a:t>System architecture</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56560"/>
            <a:ext cx="12192000" cy="5701439"/>
          </a:xfrm>
          <a:prstGeom prst="rect">
            <a:avLst/>
          </a:prstGeom>
        </p:spPr>
      </p:pic>
    </p:spTree>
    <p:extLst>
      <p:ext uri="{BB962C8B-B14F-4D97-AF65-F5344CB8AC3E}">
        <p14:creationId xmlns:p14="http://schemas.microsoft.com/office/powerpoint/2010/main" val="238145621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54692"/>
            <a:ext cx="10364451" cy="653692"/>
          </a:xfrm>
        </p:spPr>
        <p:txBody>
          <a:bodyPr>
            <a:normAutofit fontScale="90000"/>
          </a:bodyPr>
          <a:lstStyle/>
          <a:p>
            <a:r>
              <a:rPr lang="en-US" dirty="0" smtClean="0"/>
              <a:t>Data Flow Diagram (level 0)</a:t>
            </a:r>
            <a:endParaRPr lang="en-US" dirty="0"/>
          </a:p>
        </p:txBody>
      </p:sp>
      <p:pic>
        <p:nvPicPr>
          <p:cNvPr id="5122" name="Picture 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3158"/>
            <a:ext cx="12192000" cy="5654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173924"/>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271" y="114935"/>
            <a:ext cx="10364451" cy="671128"/>
          </a:xfrm>
        </p:spPr>
        <p:txBody>
          <a:bodyPr>
            <a:normAutofit fontScale="90000"/>
          </a:bodyPr>
          <a:lstStyle/>
          <a:p>
            <a:r>
              <a:rPr lang="en-US" dirty="0" smtClean="0"/>
              <a:t>Data flow diagram (level 1)</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1284"/>
            <a:ext cx="12192000" cy="560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004499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3" y="297079"/>
            <a:ext cx="10364451" cy="1226921"/>
          </a:xfrm>
        </p:spPr>
        <p:txBody>
          <a:bodyPr/>
          <a:lstStyle/>
          <a:p>
            <a:r>
              <a:rPr lang="en-US" dirty="0" smtClean="0"/>
              <a:t>Main Menu</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116" y="1524000"/>
            <a:ext cx="9725134" cy="4598504"/>
          </a:xfrm>
        </p:spPr>
      </p:pic>
    </p:spTree>
    <p:extLst>
      <p:ext uri="{BB962C8B-B14F-4D97-AF65-F5344CB8AC3E}">
        <p14:creationId xmlns:p14="http://schemas.microsoft.com/office/powerpoint/2010/main" val="33479766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3" y="153296"/>
            <a:ext cx="10364451" cy="1178199"/>
          </a:xfrm>
        </p:spPr>
        <p:txBody>
          <a:bodyPr/>
          <a:lstStyle/>
          <a:p>
            <a:r>
              <a:rPr lang="en-US" dirty="0" smtClean="0"/>
              <a:t>Help &amp; Support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494007"/>
            <a:ext cx="9817768" cy="4585951"/>
          </a:xfrm>
        </p:spPr>
      </p:pic>
    </p:spTree>
    <p:extLst>
      <p:ext uri="{BB962C8B-B14F-4D97-AF65-F5344CB8AC3E}">
        <p14:creationId xmlns:p14="http://schemas.microsoft.com/office/powerpoint/2010/main" val="22750453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607" y="458095"/>
            <a:ext cx="10364451" cy="1017779"/>
          </a:xfrm>
        </p:spPr>
        <p:txBody>
          <a:bodyPr/>
          <a:lstStyle/>
          <a:p>
            <a:r>
              <a:rPr lang="en-US" dirty="0" smtClean="0"/>
              <a:t>Score</a:t>
            </a:r>
            <a:r>
              <a:rPr lang="en-US" b="1" dirty="0" smtClean="0">
                <a:effectLst>
                  <a:outerShdw blurRad="38100" dist="38100" dir="2700000" algn="tl">
                    <a:srgbClr val="000000">
                      <a:alpha val="43137"/>
                    </a:srgbClr>
                  </a:outerShdw>
                </a:effectLst>
              </a:rPr>
              <a:t> </a:t>
            </a:r>
            <a:r>
              <a:rPr lang="en-US" dirty="0" smtClean="0"/>
              <a:t>boosters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116" y="1475875"/>
            <a:ext cx="9766330" cy="4620126"/>
          </a:xfrm>
        </p:spPr>
      </p:pic>
    </p:spTree>
    <p:extLst>
      <p:ext uri="{BB962C8B-B14F-4D97-AF65-F5344CB8AC3E}">
        <p14:creationId xmlns:p14="http://schemas.microsoft.com/office/powerpoint/2010/main" val="4146919768"/>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841" y="281634"/>
            <a:ext cx="10364451" cy="1001736"/>
          </a:xfrm>
        </p:spPr>
        <p:txBody>
          <a:bodyPr/>
          <a:lstStyle/>
          <a:p>
            <a:r>
              <a:rPr lang="en-US" dirty="0" smtClean="0"/>
              <a:t>Pause Game</a:t>
            </a:r>
            <a:endParaRPr lang="en-US"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1074" y="1491917"/>
            <a:ext cx="9867987" cy="4604083"/>
          </a:xfrm>
        </p:spPr>
      </p:pic>
    </p:spTree>
    <p:extLst>
      <p:ext uri="{BB962C8B-B14F-4D97-AF65-F5344CB8AC3E}">
        <p14:creationId xmlns:p14="http://schemas.microsoft.com/office/powerpoint/2010/main" val="30720661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742478626"/>
              </p:ext>
            </p:extLst>
          </p:nvPr>
        </p:nvGraphicFramePr>
        <p:xfrm>
          <a:off x="2728913" y="768350"/>
          <a:ext cx="7029450" cy="5418138"/>
        </p:xfrm>
        <a:graphic>
          <a:graphicData uri="http://schemas.openxmlformats.org/presentationml/2006/ole">
            <mc:AlternateContent xmlns:mc="http://schemas.openxmlformats.org/markup-compatibility/2006">
              <mc:Choice xmlns:v="urn:schemas-microsoft-com:vml" Requires="v">
                <p:oleObj spid="_x0000_s1186" name="Visio" r:id="rId3" imgW="9763280" imgH="7524852" progId="Visio.Drawing.15">
                  <p:embed/>
                </p:oleObj>
              </mc:Choice>
              <mc:Fallback>
                <p:oleObj name="Visio" r:id="rId3" imgW="9763280" imgH="7524852" progId="Visio.Drawing.15">
                  <p:embed/>
                  <p:pic>
                    <p:nvPicPr>
                      <p:cNvPr id="0" name=""/>
                      <p:cNvPicPr/>
                      <p:nvPr/>
                    </p:nvPicPr>
                    <p:blipFill>
                      <a:blip r:embed="rId4"/>
                      <a:stretch>
                        <a:fillRect/>
                      </a:stretch>
                    </p:blipFill>
                    <p:spPr>
                      <a:xfrm>
                        <a:off x="2728913" y="768350"/>
                        <a:ext cx="7029450" cy="5418138"/>
                      </a:xfrm>
                      <a:prstGeom prst="rect">
                        <a:avLst/>
                      </a:prstGeom>
                    </p:spPr>
                  </p:pic>
                </p:oleObj>
              </mc:Fallback>
            </mc:AlternateContent>
          </a:graphicData>
        </a:graphic>
      </p:graphicFrame>
      <p:sp>
        <p:nvSpPr>
          <p:cNvPr id="4" name="Rectangle 3"/>
          <p:cNvSpPr/>
          <p:nvPr/>
        </p:nvSpPr>
        <p:spPr>
          <a:xfrm>
            <a:off x="2469818" y="306769"/>
            <a:ext cx="7547212" cy="923330"/>
          </a:xfrm>
          <a:prstGeom prst="rect">
            <a:avLst/>
          </a:prstGeom>
        </p:spPr>
        <p:txBody>
          <a:bodyPr wrap="square">
            <a:spAutoFit/>
          </a:bodyPr>
          <a:lstStyle/>
          <a:p>
            <a:pPr algn="ctr"/>
            <a:r>
              <a:rPr lang="en-US" sz="3600" b="1" dirty="0" smtClean="0">
                <a:solidFill>
                  <a:srgbClr val="92D050"/>
                </a:solidFill>
                <a:effectLst>
                  <a:outerShdw blurRad="38100" dist="38100" dir="2700000" algn="tl">
                    <a:srgbClr val="000000">
                      <a:alpha val="43137"/>
                    </a:srgbClr>
                  </a:outerShdw>
                </a:effectLst>
                <a:latin typeface="Bell MT" panose="02020503060305020303" pitchFamily="18" charset="0"/>
              </a:rPr>
              <a:t>Hightail Runner</a:t>
            </a:r>
            <a:endParaRPr lang="en-US" sz="3600" b="1" dirty="0">
              <a:solidFill>
                <a:srgbClr val="92D050"/>
              </a:solidFill>
              <a:effectLst>
                <a:outerShdw blurRad="38100" dist="38100" dir="2700000" algn="tl">
                  <a:srgbClr val="000000">
                    <a:alpha val="43137"/>
                  </a:srgbClr>
                </a:outerShdw>
              </a:effectLst>
              <a:latin typeface="Bell MT" panose="02020503060305020303" pitchFamily="18" charset="0"/>
            </a:endParaRPr>
          </a:p>
          <a:p>
            <a:pPr algn="ctr"/>
            <a:r>
              <a:rPr lang="en-US" b="1" u="sng" dirty="0">
                <a:solidFill>
                  <a:schemeClr val="bg1">
                    <a:lumMod val="50000"/>
                  </a:schemeClr>
                </a:solidFill>
                <a:effectLst>
                  <a:outerShdw blurRad="38100" dist="38100" dir="2700000" algn="tl">
                    <a:srgbClr val="000000">
                      <a:alpha val="43137"/>
                    </a:srgbClr>
                  </a:outerShdw>
                </a:effectLst>
                <a:latin typeface="Bell MT" panose="02020503060305020303" pitchFamily="18" charset="0"/>
              </a:rPr>
              <a:t>A Fantastic Journey Towards Fun</a:t>
            </a:r>
            <a:endParaRPr lang="en-US" dirty="0">
              <a:solidFill>
                <a:schemeClr val="bg1">
                  <a:lumMod val="50000"/>
                </a:schemeClr>
              </a:solidFill>
              <a:effectLst>
                <a:outerShdw blurRad="38100" dist="38100" dir="2700000" algn="tl">
                  <a:srgbClr val="000000">
                    <a:alpha val="43137"/>
                  </a:srgbClr>
                </a:outerShdw>
              </a:effectLst>
            </a:endParaRPr>
          </a:p>
        </p:txBody>
      </p:sp>
      <p:sp>
        <p:nvSpPr>
          <p:cNvPr id="3" name="TextBox 2"/>
          <p:cNvSpPr txBox="1"/>
          <p:nvPr/>
        </p:nvSpPr>
        <p:spPr>
          <a:xfrm>
            <a:off x="5943173" y="6001822"/>
            <a:ext cx="600501" cy="369332"/>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933431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564" y="314926"/>
            <a:ext cx="10364451" cy="1032611"/>
          </a:xfrm>
        </p:spPr>
        <p:txBody>
          <a:bodyPr/>
          <a:lstStyle/>
          <a:p>
            <a:r>
              <a:rPr lang="en-US" dirty="0" smtClean="0"/>
              <a:t>Game Over</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8646" y="1572125"/>
            <a:ext cx="9954288" cy="4507833"/>
          </a:xfrm>
        </p:spPr>
      </p:pic>
    </p:spTree>
    <p:extLst>
      <p:ext uri="{BB962C8B-B14F-4D97-AF65-F5344CB8AC3E}">
        <p14:creationId xmlns:p14="http://schemas.microsoft.com/office/powerpoint/2010/main" val="20347253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8009" y="341194"/>
            <a:ext cx="4805699" cy="596407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435919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25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510" y="624432"/>
            <a:ext cx="10515600" cy="1325563"/>
          </a:xfrm>
        </p:spPr>
        <p:txBody>
          <a:bodyPr/>
          <a:lstStyle/>
          <a:p>
            <a:pPr algn="ctr"/>
            <a:r>
              <a:rPr lang="en-US" sz="4800" b="1" u="sng" dirty="0" smtClean="0">
                <a:ln w="0"/>
                <a:effectLst>
                  <a:outerShdw blurRad="38100" dist="19050" dir="2700000" algn="tl" rotWithShape="0">
                    <a:schemeClr val="dk1">
                      <a:alpha val="40000"/>
                    </a:schemeClr>
                  </a:outerShdw>
                </a:effectLst>
              </a:rPr>
              <a:t>PROJECT ADVISORS</a:t>
            </a:r>
            <a:endParaRPr lang="en-US" b="1" u="sng" dirty="0"/>
          </a:p>
        </p:txBody>
      </p:sp>
      <p:sp>
        <p:nvSpPr>
          <p:cNvPr id="3" name="Content Placeholder 2"/>
          <p:cNvSpPr>
            <a:spLocks noGrp="1"/>
          </p:cNvSpPr>
          <p:nvPr>
            <p:ph idx="1"/>
          </p:nvPr>
        </p:nvSpPr>
        <p:spPr>
          <a:xfrm>
            <a:off x="3671247" y="2975212"/>
            <a:ext cx="4872251" cy="3004901"/>
          </a:xfrm>
        </p:spPr>
        <p:txBody>
          <a:bodyPr>
            <a:normAutofit/>
          </a:bodyPr>
          <a:lstStyle/>
          <a:p>
            <a:pPr algn="just">
              <a:lnSpc>
                <a:spcPct val="150000"/>
              </a:lnSpc>
              <a:buFont typeface="Wingdings" panose="05000000000000000000" pitchFamily="2" charset="2"/>
              <a:buChar char="v"/>
            </a:pPr>
            <a:r>
              <a:rPr lang="en-US" sz="3200" dirty="0" smtClean="0">
                <a:solidFill>
                  <a:srgbClr val="92D050"/>
                </a:solidFill>
              </a:rPr>
              <a:t>Miss Sadia Khalid</a:t>
            </a:r>
          </a:p>
          <a:p>
            <a:pPr algn="just">
              <a:lnSpc>
                <a:spcPct val="150000"/>
              </a:lnSpc>
              <a:buFont typeface="Wingdings" panose="05000000000000000000" pitchFamily="2" charset="2"/>
              <a:buChar char="v"/>
            </a:pPr>
            <a:r>
              <a:rPr lang="en-US" sz="3200" dirty="0" smtClean="0">
                <a:solidFill>
                  <a:srgbClr val="92D050"/>
                </a:solidFill>
              </a:rPr>
              <a:t>Ma’am </a:t>
            </a:r>
            <a:r>
              <a:rPr lang="en-US" sz="3200" dirty="0" err="1" smtClean="0">
                <a:solidFill>
                  <a:srgbClr val="92D050"/>
                </a:solidFill>
              </a:rPr>
              <a:t>Tanzeela</a:t>
            </a:r>
            <a:r>
              <a:rPr lang="en-US" sz="3200" dirty="0" smtClean="0">
                <a:solidFill>
                  <a:srgbClr val="92D050"/>
                </a:solidFill>
              </a:rPr>
              <a:t> </a:t>
            </a:r>
            <a:r>
              <a:rPr lang="en-US" sz="3200" dirty="0" err="1" smtClean="0">
                <a:solidFill>
                  <a:srgbClr val="92D050"/>
                </a:solidFill>
              </a:rPr>
              <a:t>Shakeel</a:t>
            </a:r>
            <a:endParaRPr lang="en-US" sz="3200" dirty="0"/>
          </a:p>
        </p:txBody>
      </p:sp>
    </p:spTree>
    <p:extLst>
      <p:ext uri="{BB962C8B-B14F-4D97-AF65-F5344CB8AC3E}">
        <p14:creationId xmlns:p14="http://schemas.microsoft.com/office/powerpoint/2010/main" val="1376475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502555" y="3858740"/>
            <a:ext cx="2629860" cy="1405467"/>
          </a:xfrm>
        </p:spPr>
        <p:txBody>
          <a:bodyPr/>
          <a:lstStyle/>
          <a:p>
            <a:r>
              <a:rPr lang="en-US" dirty="0" smtClean="0">
                <a:solidFill>
                  <a:schemeClr val="tx1">
                    <a:lumMod val="75000"/>
                  </a:schemeClr>
                </a:solidFill>
                <a:effectLst>
                  <a:outerShdw blurRad="38100" dist="38100" dir="2700000" algn="tl">
                    <a:srgbClr val="000000">
                      <a:alpha val="43137"/>
                    </a:srgbClr>
                  </a:outerShdw>
                </a:effectLst>
              </a:rPr>
              <a:t>The Game Engine</a:t>
            </a:r>
            <a:endParaRPr lang="en-US" dirty="0">
              <a:solidFill>
                <a:schemeClr val="tx1">
                  <a:lumMod val="75000"/>
                </a:schemeClr>
              </a:solidFill>
              <a:effectLst>
                <a:outerShdw blurRad="38100" dist="38100" dir="2700000" algn="tl">
                  <a:srgbClr val="000000">
                    <a:alpha val="43137"/>
                  </a:srgbClr>
                </a:outerShdw>
              </a:effectLst>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25380"/>
          <a:stretch/>
        </p:blipFill>
        <p:spPr>
          <a:xfrm>
            <a:off x="6796206" y="1997334"/>
            <a:ext cx="4336209" cy="1857634"/>
          </a:xfrm>
          <a:prstGeom prst="rect">
            <a:avLst/>
          </a:prstGeom>
        </p:spPr>
      </p:pic>
      <p:pic>
        <p:nvPicPr>
          <p:cNvPr id="7" name="Picture 6"/>
          <p:cNvPicPr>
            <a:picLocks noChangeAspect="1"/>
          </p:cNvPicPr>
          <p:nvPr/>
        </p:nvPicPr>
        <p:blipFill>
          <a:blip r:embed="rId3"/>
          <a:stretch>
            <a:fillRect/>
          </a:stretch>
        </p:blipFill>
        <p:spPr>
          <a:xfrm>
            <a:off x="746677" y="857249"/>
            <a:ext cx="4781550" cy="4933950"/>
          </a:xfrm>
          <a:prstGeom prst="rect">
            <a:avLst/>
          </a:prstGeom>
        </p:spPr>
      </p:pic>
      <p:sp>
        <p:nvSpPr>
          <p:cNvPr id="2" name="TextBox 1"/>
          <p:cNvSpPr txBox="1"/>
          <p:nvPr/>
        </p:nvSpPr>
        <p:spPr>
          <a:xfrm>
            <a:off x="8678602" y="4238307"/>
            <a:ext cx="3027019" cy="646331"/>
          </a:xfrm>
          <a:prstGeom prst="rect">
            <a:avLst/>
          </a:prstGeom>
          <a:noFill/>
        </p:spPr>
        <p:txBody>
          <a:bodyPr wrap="square" rtlCol="0">
            <a:spAutoFit/>
          </a:bodyPr>
          <a:lstStyle/>
          <a:p>
            <a:pPr algn="ctr" defTabSz="457200"/>
            <a:r>
              <a:rPr lang="en-US" sz="3600" dirty="0" smtClean="0">
                <a:solidFill>
                  <a:prstClr val="white"/>
                </a:solidFill>
                <a:effectLst>
                  <a:outerShdw blurRad="38100" dist="38100" dir="2700000" algn="tl">
                    <a:srgbClr val="000000">
                      <a:alpha val="43137"/>
                    </a:srgbClr>
                  </a:outerShdw>
                </a:effectLst>
              </a:rPr>
              <a:t>Unity 2D</a:t>
            </a:r>
            <a:endParaRPr lang="en-US" sz="3600" dirty="0">
              <a:solidFill>
                <a:prstClr val="white"/>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32217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510" y="624432"/>
            <a:ext cx="10515600" cy="1325563"/>
          </a:xfrm>
        </p:spPr>
        <p:txBody>
          <a:bodyPr/>
          <a:lstStyle/>
          <a:p>
            <a:pPr algn="ctr"/>
            <a:r>
              <a:rPr lang="en-US" sz="4800" b="1" u="sng" dirty="0" smtClean="0">
                <a:ln w="0"/>
                <a:effectLst>
                  <a:outerShdw blurRad="38100" dist="19050" dir="2700000" algn="tl" rotWithShape="0">
                    <a:schemeClr val="dk1">
                      <a:alpha val="40000"/>
                    </a:schemeClr>
                  </a:outerShdw>
                </a:effectLst>
              </a:rPr>
              <a:t>PURPOSE</a:t>
            </a:r>
            <a:endParaRPr lang="en-US" b="1" u="sng" dirty="0"/>
          </a:p>
        </p:txBody>
      </p:sp>
      <p:sp>
        <p:nvSpPr>
          <p:cNvPr id="3" name="Content Placeholder 2"/>
          <p:cNvSpPr>
            <a:spLocks noGrp="1"/>
          </p:cNvSpPr>
          <p:nvPr>
            <p:ph idx="1"/>
          </p:nvPr>
        </p:nvSpPr>
        <p:spPr>
          <a:xfrm>
            <a:off x="898358" y="1831194"/>
            <a:ext cx="10266947" cy="4148919"/>
          </a:xfrm>
        </p:spPr>
        <p:txBody>
          <a:bodyPr>
            <a:normAutofit/>
          </a:bodyPr>
          <a:lstStyle/>
          <a:p>
            <a:pPr marL="0" indent="0" algn="just">
              <a:lnSpc>
                <a:spcPct val="150000"/>
              </a:lnSpc>
              <a:buNone/>
            </a:pPr>
            <a:r>
              <a:rPr lang="en-US" sz="2400" dirty="0" smtClean="0">
                <a:solidFill>
                  <a:srgbClr val="92D050"/>
                </a:solidFill>
              </a:rPr>
              <a:t>HIGHTAIL RUNNER</a:t>
            </a:r>
            <a:r>
              <a:rPr lang="en-US" sz="2400" dirty="0" smtClean="0"/>
              <a:t> IS A NEW GAME, FULL OF FANTASY WITH SMOOTH CONTROLS AND PLENTY OF FREE-RUNNING FUN. YOU CAN HELP THE CHARACTER, TRICKY &amp; FRESH ESCAPE FROM THE GRUMPY HURDLES.</a:t>
            </a:r>
          </a:p>
          <a:p>
            <a:pPr marL="0" indent="0" algn="just">
              <a:lnSpc>
                <a:spcPct val="150000"/>
              </a:lnSpc>
              <a:buNone/>
            </a:pPr>
            <a:r>
              <a:rPr lang="en-US" sz="2400" dirty="0" smtClean="0">
                <a:solidFill>
                  <a:schemeClr val="accent3"/>
                </a:solidFill>
              </a:rPr>
              <a:t>MAIN PURPOSE</a:t>
            </a:r>
            <a:r>
              <a:rPr lang="en-US" sz="2400" dirty="0" smtClean="0"/>
              <a:t> OF THE APPLICATION IS TO PROVIDE AN INTERFACE FOR THE PEOPLE WHO WANT TO ENJOY THE NEW SEASON OF ENTERTAINMENT. THIS GAME WILL ALLOW THE USERS TO ACTIVE THEIR MIND FOR EACH MOVEMENT ON THE WAY.</a:t>
            </a:r>
            <a:endParaRPr lang="en-US" sz="2400" dirty="0"/>
          </a:p>
        </p:txBody>
      </p:sp>
    </p:spTree>
    <p:extLst>
      <p:ext uri="{BB962C8B-B14F-4D97-AF65-F5344CB8AC3E}">
        <p14:creationId xmlns:p14="http://schemas.microsoft.com/office/powerpoint/2010/main" val="2828999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848" y="638080"/>
            <a:ext cx="10515600" cy="1325563"/>
          </a:xfrm>
        </p:spPr>
        <p:txBody>
          <a:bodyPr>
            <a:normAutofit/>
          </a:bodyPr>
          <a:lstStyle/>
          <a:p>
            <a:pPr algn="ctr"/>
            <a:r>
              <a:rPr lang="en-US" sz="4800" b="1" u="sng" dirty="0" smtClean="0">
                <a:effectLst>
                  <a:outerShdw blurRad="38100" dist="38100" dir="2700000" algn="tl">
                    <a:srgbClr val="000000">
                      <a:alpha val="43137"/>
                    </a:srgbClr>
                  </a:outerShdw>
                </a:effectLst>
              </a:rPr>
              <a:t>SCOPE</a:t>
            </a:r>
            <a:endParaRPr lang="en-US" sz="48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51849" y="1825532"/>
            <a:ext cx="10329498" cy="4110047"/>
          </a:xfrm>
        </p:spPr>
        <p:txBody>
          <a:bodyPr>
            <a:noAutofit/>
          </a:bodyPr>
          <a:lstStyle/>
          <a:p>
            <a:pPr marL="0" indent="0" algn="just">
              <a:lnSpc>
                <a:spcPct val="150000"/>
              </a:lnSpc>
              <a:buNone/>
            </a:pPr>
            <a:r>
              <a:rPr lang="en-US" sz="2400" dirty="0" smtClean="0">
                <a:solidFill>
                  <a:srgbClr val="92D050"/>
                </a:solidFill>
              </a:rPr>
              <a:t>HIGHTAIL RUNNER </a:t>
            </a:r>
            <a:r>
              <a:rPr lang="en-US" sz="2400" dirty="0" smtClean="0"/>
              <a:t>IS A MOBILE AS WELL AS A DESKTOP APPLICATION THAT PROVIDE THEIR USERS ENTERTAINMENT AND PEACE OF MIND AFTER HARD WORK IN OFFICES AND STUDIES. PEOPLE CAN PLAY THIS GAME FREE OF COST WITH OFFLINE MODE.</a:t>
            </a:r>
          </a:p>
          <a:p>
            <a:pPr marL="0" indent="0" algn="just">
              <a:lnSpc>
                <a:spcPct val="150000"/>
              </a:lnSpc>
              <a:buNone/>
            </a:pPr>
            <a:r>
              <a:rPr lang="en-US" sz="2400" dirty="0" smtClean="0">
                <a:solidFill>
                  <a:srgbClr val="92D050"/>
                </a:solidFill>
              </a:rPr>
              <a:t>MAIN OBJECTIVE </a:t>
            </a:r>
            <a:r>
              <a:rPr lang="en-US" sz="2400" dirty="0" smtClean="0"/>
              <a:t>OF THIS PROJECT IS TO CONSTRUCT A QUALITY GAME WITHIN ONE YEAR BY PROVIDING</a:t>
            </a:r>
            <a:r>
              <a:rPr lang="en-US" sz="2400" i="1" dirty="0" smtClean="0"/>
              <a:t> AN INTERESTING, ENTERTAINING AND CHALLENGING GAME TO OUR USERS THROUGH DIFFERENT ATTRACTIVE INTERFACES.</a:t>
            </a:r>
            <a:endParaRPr lang="en-US" sz="2400" dirty="0" smtClean="0"/>
          </a:p>
        </p:txBody>
      </p:sp>
    </p:spTree>
    <p:extLst>
      <p:ext uri="{BB962C8B-B14F-4D97-AF65-F5344CB8AC3E}">
        <p14:creationId xmlns:p14="http://schemas.microsoft.com/office/powerpoint/2010/main" val="799448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173" y="1067923"/>
            <a:ext cx="4531057" cy="970722"/>
          </a:xfrm>
        </p:spPr>
        <p:txBody>
          <a:bodyPr>
            <a:normAutofit/>
          </a:bodyPr>
          <a:lstStyle/>
          <a:p>
            <a:pPr algn="ctr"/>
            <a:r>
              <a:rPr lang="en-US" sz="2800" b="1" u="sng" dirty="0" smtClean="0">
                <a:effectLst>
                  <a:outerShdw blurRad="38100" dist="38100" dir="2700000" algn="tl">
                    <a:srgbClr val="000000">
                      <a:alpha val="43137"/>
                    </a:srgbClr>
                  </a:outerShdw>
                </a:effectLst>
              </a:rPr>
              <a:t>FUNCTIONAL REQUIREMENTS</a:t>
            </a:r>
            <a:endParaRPr lang="en-US" sz="28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09934" y="2587070"/>
            <a:ext cx="4599296" cy="2773988"/>
          </a:xfrm>
        </p:spPr>
        <p:style>
          <a:lnRef idx="2">
            <a:schemeClr val="dk1"/>
          </a:lnRef>
          <a:fillRef idx="1">
            <a:schemeClr val="lt1"/>
          </a:fillRef>
          <a:effectRef idx="0">
            <a:schemeClr val="dk1"/>
          </a:effectRef>
          <a:fontRef idx="minor">
            <a:schemeClr val="dk1"/>
          </a:fontRef>
        </p:style>
        <p:txBody>
          <a:bodyPr>
            <a:noAutofit/>
          </a:bodyPr>
          <a:lstStyle/>
          <a:p>
            <a:pPr algn="just">
              <a:lnSpc>
                <a:spcPct val="150000"/>
              </a:lnSpc>
              <a:buFont typeface="Wingdings" panose="05000000000000000000" pitchFamily="2" charset="2"/>
              <a:buChar char="v"/>
            </a:pPr>
            <a:r>
              <a:rPr lang="en-US" sz="2400" dirty="0" smtClean="0"/>
              <a:t>HURDLES EXISTENCE</a:t>
            </a:r>
          </a:p>
          <a:p>
            <a:pPr algn="just">
              <a:lnSpc>
                <a:spcPct val="150000"/>
              </a:lnSpc>
              <a:buFont typeface="Wingdings" panose="05000000000000000000" pitchFamily="2" charset="2"/>
              <a:buChar char="v"/>
            </a:pPr>
            <a:r>
              <a:rPr lang="en-US" sz="2400" dirty="0" smtClean="0"/>
              <a:t>AVATAR MOVEMENT</a:t>
            </a:r>
          </a:p>
          <a:p>
            <a:pPr algn="just">
              <a:lnSpc>
                <a:spcPct val="150000"/>
              </a:lnSpc>
              <a:buFont typeface="Wingdings" panose="05000000000000000000" pitchFamily="2" charset="2"/>
              <a:buChar char="v"/>
            </a:pPr>
            <a:r>
              <a:rPr lang="en-US" sz="2400" dirty="0" smtClean="0"/>
              <a:t>MUSIC/SOUND TONE</a:t>
            </a:r>
          </a:p>
          <a:p>
            <a:pPr lvl="0" algn="just">
              <a:lnSpc>
                <a:spcPct val="150000"/>
              </a:lnSpc>
              <a:buFont typeface="Wingdings" panose="05000000000000000000" pitchFamily="2" charset="2"/>
              <a:buChar char="v"/>
            </a:pPr>
            <a:r>
              <a:rPr lang="en-US" sz="2400" dirty="0" smtClean="0"/>
              <a:t>TOUCH SCREEN QUALITY</a:t>
            </a:r>
            <a:endParaRPr lang="en-US" sz="2400" dirty="0" smtClean="0"/>
          </a:p>
        </p:txBody>
      </p:sp>
      <p:sp>
        <p:nvSpPr>
          <p:cNvPr id="4" name="Title 1"/>
          <p:cNvSpPr txBox="1">
            <a:spLocks/>
          </p:cNvSpPr>
          <p:nvPr/>
        </p:nvSpPr>
        <p:spPr>
          <a:xfrm>
            <a:off x="6264322" y="926920"/>
            <a:ext cx="4899547" cy="11117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u="sng" dirty="0" smtClean="0">
                <a:effectLst>
                  <a:outerShdw blurRad="38100" dist="38100" dir="2700000" algn="tl">
                    <a:srgbClr val="000000">
                      <a:alpha val="43137"/>
                    </a:srgbClr>
                  </a:outerShdw>
                </a:effectLst>
              </a:rPr>
              <a:t>NON-FUNCTIONAL REQUIREMENTS</a:t>
            </a:r>
            <a:endParaRPr lang="en-US" sz="2800" dirty="0"/>
          </a:p>
        </p:txBody>
      </p:sp>
      <p:sp>
        <p:nvSpPr>
          <p:cNvPr id="5" name="Content Placeholder 2"/>
          <p:cNvSpPr txBox="1">
            <a:spLocks/>
          </p:cNvSpPr>
          <p:nvPr/>
        </p:nvSpPr>
        <p:spPr>
          <a:xfrm>
            <a:off x="6264322" y="2587070"/>
            <a:ext cx="4653887" cy="2773988"/>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v"/>
            </a:pPr>
            <a:r>
              <a:rPr lang="en-US" sz="2400" dirty="0"/>
              <a:t>USABILITY REQUIREMENTS</a:t>
            </a:r>
          </a:p>
          <a:p>
            <a:pPr>
              <a:lnSpc>
                <a:spcPct val="150000"/>
              </a:lnSpc>
              <a:buFont typeface="Wingdings" panose="05000000000000000000" pitchFamily="2" charset="2"/>
              <a:buChar char="v"/>
            </a:pPr>
            <a:r>
              <a:rPr lang="en-US" sz="2400" dirty="0" smtClean="0"/>
              <a:t>HARDWARE ACCELERATION</a:t>
            </a:r>
          </a:p>
          <a:p>
            <a:pPr>
              <a:lnSpc>
                <a:spcPct val="150000"/>
              </a:lnSpc>
              <a:buFont typeface="Wingdings" panose="05000000000000000000" pitchFamily="2" charset="2"/>
              <a:buChar char="v"/>
            </a:pPr>
            <a:r>
              <a:rPr lang="en-US" sz="2400" dirty="0" smtClean="0"/>
              <a:t>RELIABILITY SUPPORTABILITY</a:t>
            </a:r>
          </a:p>
          <a:p>
            <a:pPr>
              <a:lnSpc>
                <a:spcPct val="150000"/>
              </a:lnSpc>
              <a:buFont typeface="Wingdings" panose="05000000000000000000" pitchFamily="2" charset="2"/>
              <a:buChar char="v"/>
            </a:pPr>
            <a:r>
              <a:rPr lang="en-US" sz="2400" dirty="0" smtClean="0"/>
              <a:t>PERFORMANCE REQUIREMENTS</a:t>
            </a:r>
            <a:endParaRPr lang="en-US" sz="2400" dirty="0"/>
          </a:p>
        </p:txBody>
      </p:sp>
    </p:spTree>
    <p:extLst>
      <p:ext uri="{BB962C8B-B14F-4D97-AF65-F5344CB8AC3E}">
        <p14:creationId xmlns:p14="http://schemas.microsoft.com/office/powerpoint/2010/main" val="209191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1420837"/>
            <a:ext cx="10364451" cy="1055077"/>
          </a:xfrm>
        </p:spPr>
        <p:txBody>
          <a:bodyPr>
            <a:normAutofit/>
          </a:bodyPr>
          <a:lstStyle/>
          <a:p>
            <a:pPr lvl="0" algn="ctr"/>
            <a:r>
              <a:rPr lang="en-US" sz="4800" b="1" u="sng" dirty="0" smtClean="0">
                <a:effectLst>
                  <a:outerShdw blurRad="38100" dist="38100" dir="2700000" algn="tl">
                    <a:srgbClr val="000000">
                      <a:alpha val="43137"/>
                    </a:srgbClr>
                  </a:outerShdw>
                </a:effectLst>
              </a:rPr>
              <a:t>USER EXPERIENCE GOALS</a:t>
            </a:r>
            <a:endParaRPr lang="en-US" sz="5400"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882895" y="2721574"/>
            <a:ext cx="3215623" cy="3065077"/>
          </a:xfrm>
        </p:spPr>
        <p:txBody>
          <a:bodyPr>
            <a:noAutofit/>
          </a:bodyPr>
          <a:lstStyle/>
          <a:p>
            <a:pPr marL="365760" lvl="0" indent="0">
              <a:lnSpc>
                <a:spcPct val="100000"/>
              </a:lnSpc>
              <a:spcAft>
                <a:spcPts val="600"/>
              </a:spcAft>
              <a:buFont typeface="Wingdings" panose="05000000000000000000" pitchFamily="2" charset="2"/>
              <a:buChar char="v"/>
            </a:pPr>
            <a:r>
              <a:rPr lang="en-US" sz="2400" dirty="0" smtClean="0"/>
              <a:t>FUN</a:t>
            </a:r>
          </a:p>
          <a:p>
            <a:pPr marL="365760" lvl="0" indent="0">
              <a:lnSpc>
                <a:spcPct val="100000"/>
              </a:lnSpc>
              <a:spcAft>
                <a:spcPts val="600"/>
              </a:spcAft>
              <a:buFont typeface="Wingdings" panose="05000000000000000000" pitchFamily="2" charset="2"/>
              <a:buChar char="v"/>
            </a:pPr>
            <a:r>
              <a:rPr lang="en-US" sz="2400" dirty="0" smtClean="0"/>
              <a:t>SATISFYING</a:t>
            </a:r>
          </a:p>
          <a:p>
            <a:pPr marL="365760" indent="0">
              <a:lnSpc>
                <a:spcPct val="100000"/>
              </a:lnSpc>
              <a:spcAft>
                <a:spcPts val="600"/>
              </a:spcAft>
              <a:buFont typeface="Wingdings" panose="05000000000000000000" pitchFamily="2" charset="2"/>
              <a:buChar char="v"/>
            </a:pPr>
            <a:r>
              <a:rPr lang="en-US" sz="2400" dirty="0" smtClean="0"/>
              <a:t>ENTERTAINING</a:t>
            </a:r>
          </a:p>
          <a:p>
            <a:pPr marL="365760" lvl="0" indent="0">
              <a:lnSpc>
                <a:spcPct val="100000"/>
              </a:lnSpc>
              <a:spcAft>
                <a:spcPts val="600"/>
              </a:spcAft>
              <a:buFont typeface="Wingdings" panose="05000000000000000000" pitchFamily="2" charset="2"/>
              <a:buChar char="v"/>
            </a:pPr>
            <a:r>
              <a:rPr lang="en-US" sz="2400" dirty="0" smtClean="0"/>
              <a:t>HELP &amp; SUPPORT</a:t>
            </a:r>
          </a:p>
          <a:p>
            <a:pPr marL="365760" indent="0">
              <a:lnSpc>
                <a:spcPct val="100000"/>
              </a:lnSpc>
              <a:spcAft>
                <a:spcPts val="600"/>
              </a:spcAft>
              <a:buFont typeface="Wingdings" panose="05000000000000000000" pitchFamily="2" charset="2"/>
              <a:buChar char="v"/>
            </a:pPr>
            <a:r>
              <a:rPr lang="en-US" sz="2400" dirty="0" smtClean="0"/>
              <a:t>CLEAR LANGUAGE</a:t>
            </a:r>
            <a:endParaRPr lang="en-US" sz="2400" dirty="0"/>
          </a:p>
        </p:txBody>
      </p:sp>
      <p:sp>
        <p:nvSpPr>
          <p:cNvPr id="4" name="Rectangle 3"/>
          <p:cNvSpPr/>
          <p:nvPr/>
        </p:nvSpPr>
        <p:spPr>
          <a:xfrm>
            <a:off x="6196084" y="2626040"/>
            <a:ext cx="3193575" cy="2900794"/>
          </a:xfrm>
          <a:prstGeom prst="rect">
            <a:avLst/>
          </a:prstGeom>
        </p:spPr>
        <p:txBody>
          <a:bodyPr wrap="square">
            <a:spAutoFit/>
          </a:bodyPr>
          <a:lstStyle/>
          <a:p>
            <a:pPr marL="365760" lvl="0">
              <a:lnSpc>
                <a:spcPct val="150000"/>
              </a:lnSpc>
              <a:spcAft>
                <a:spcPts val="100"/>
              </a:spcAft>
              <a:buFont typeface="Wingdings" panose="05000000000000000000" pitchFamily="2" charset="2"/>
              <a:buChar char="v"/>
            </a:pPr>
            <a:r>
              <a:rPr lang="en-US" sz="2400" dirty="0"/>
              <a:t>PORTABLE</a:t>
            </a:r>
          </a:p>
          <a:p>
            <a:pPr marL="365760">
              <a:lnSpc>
                <a:spcPct val="150000"/>
              </a:lnSpc>
              <a:spcAft>
                <a:spcPts val="100"/>
              </a:spcAft>
              <a:buFont typeface="Wingdings" panose="05000000000000000000" pitchFamily="2" charset="2"/>
              <a:buChar char="v"/>
            </a:pPr>
            <a:r>
              <a:rPr lang="en-US" sz="2400" dirty="0" smtClean="0"/>
              <a:t>SIMPLICITY</a:t>
            </a:r>
          </a:p>
          <a:p>
            <a:pPr marL="365760" lvl="0">
              <a:lnSpc>
                <a:spcPct val="150000"/>
              </a:lnSpc>
              <a:spcAft>
                <a:spcPts val="100"/>
              </a:spcAft>
              <a:buFont typeface="Wingdings" panose="05000000000000000000" pitchFamily="2" charset="2"/>
              <a:buChar char="v"/>
            </a:pPr>
            <a:r>
              <a:rPr lang="en-US" sz="2400" dirty="0" smtClean="0"/>
              <a:t>ENGAGING</a:t>
            </a:r>
          </a:p>
          <a:p>
            <a:pPr marL="365760" lvl="0">
              <a:lnSpc>
                <a:spcPct val="150000"/>
              </a:lnSpc>
              <a:spcAft>
                <a:spcPts val="100"/>
              </a:spcAft>
              <a:buFont typeface="Wingdings" panose="05000000000000000000" pitchFamily="2" charset="2"/>
              <a:buChar char="v"/>
            </a:pPr>
            <a:r>
              <a:rPr lang="en-US" sz="2400" dirty="0" smtClean="0"/>
              <a:t>ATTRACTIVE</a:t>
            </a:r>
          </a:p>
          <a:p>
            <a:pPr marL="365760" lvl="0">
              <a:lnSpc>
                <a:spcPct val="150000"/>
              </a:lnSpc>
              <a:spcAft>
                <a:spcPts val="100"/>
              </a:spcAft>
              <a:buFont typeface="Wingdings" panose="05000000000000000000" pitchFamily="2" charset="2"/>
              <a:buChar char="v"/>
            </a:pPr>
            <a:r>
              <a:rPr lang="en-US" sz="2400" dirty="0" smtClean="0"/>
              <a:t>REWARDING</a:t>
            </a:r>
            <a:endParaRPr lang="en-US" sz="2400" dirty="0"/>
          </a:p>
        </p:txBody>
      </p:sp>
    </p:spTree>
    <p:extLst>
      <p:ext uri="{BB962C8B-B14F-4D97-AF65-F5344CB8AC3E}">
        <p14:creationId xmlns:p14="http://schemas.microsoft.com/office/powerpoint/2010/main" val="831963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174" y="2942017"/>
            <a:ext cx="4531057" cy="494852"/>
          </a:xfrm>
        </p:spPr>
        <p:txBody>
          <a:bodyPr>
            <a:noAutofit/>
          </a:bodyPr>
          <a:lstStyle/>
          <a:p>
            <a:pPr algn="ctr"/>
            <a:r>
              <a:rPr lang="en-US" sz="3200" b="1" u="sng" dirty="0" smtClean="0">
                <a:effectLst>
                  <a:outerShdw blurRad="38100" dist="38100" dir="2700000" algn="tl">
                    <a:srgbClr val="000000">
                      <a:alpha val="43137"/>
                    </a:srgbClr>
                  </a:outerShdw>
                </a:effectLst>
              </a:rPr>
              <a:t>Documentation</a:t>
            </a:r>
            <a:endParaRPr lang="en-US" sz="32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78174" y="3625515"/>
            <a:ext cx="4531056" cy="2232847"/>
          </a:xfrm>
        </p:spPr>
        <p:style>
          <a:lnRef idx="2">
            <a:schemeClr val="dk1"/>
          </a:lnRef>
          <a:fillRef idx="1">
            <a:schemeClr val="lt1"/>
          </a:fillRef>
          <a:effectRef idx="0">
            <a:schemeClr val="dk1"/>
          </a:effectRef>
          <a:fontRef idx="minor">
            <a:schemeClr val="dk1"/>
          </a:fontRef>
        </p:style>
        <p:txBody>
          <a:bodyPr>
            <a:noAutofit/>
          </a:bodyPr>
          <a:lstStyle/>
          <a:p>
            <a:pPr lvl="1" algn="just">
              <a:lnSpc>
                <a:spcPct val="150000"/>
              </a:lnSpc>
              <a:buFont typeface="Wingdings" panose="05000000000000000000" pitchFamily="2" charset="2"/>
              <a:buChar char="ü"/>
            </a:pPr>
            <a:r>
              <a:rPr lang="en-US" sz="2800" cap="none" dirty="0" smtClean="0"/>
              <a:t>USE-CASES</a:t>
            </a:r>
          </a:p>
          <a:p>
            <a:pPr lvl="1" algn="just">
              <a:lnSpc>
                <a:spcPct val="150000"/>
              </a:lnSpc>
              <a:buFont typeface="Wingdings" panose="05000000000000000000" pitchFamily="2" charset="2"/>
              <a:buChar char="ü"/>
            </a:pPr>
            <a:r>
              <a:rPr lang="en-US" sz="2800" cap="none" dirty="0"/>
              <a:t>CLASS </a:t>
            </a:r>
            <a:r>
              <a:rPr lang="en-US" sz="2800" cap="none" dirty="0" smtClean="0"/>
              <a:t>DIAGRAM</a:t>
            </a:r>
          </a:p>
          <a:p>
            <a:pPr lvl="1" algn="just">
              <a:lnSpc>
                <a:spcPct val="150000"/>
              </a:lnSpc>
              <a:buFont typeface="Wingdings" panose="05000000000000000000" pitchFamily="2" charset="2"/>
              <a:buChar char="ü"/>
            </a:pPr>
            <a:r>
              <a:rPr lang="en-US" sz="2800" cap="none" dirty="0" smtClean="0"/>
              <a:t>DATA FLOW DIAGRAM</a:t>
            </a:r>
            <a:endParaRPr lang="en-US" sz="2800" cap="none" dirty="0"/>
          </a:p>
        </p:txBody>
      </p:sp>
      <p:sp>
        <p:nvSpPr>
          <p:cNvPr id="4" name="Title 1"/>
          <p:cNvSpPr txBox="1">
            <a:spLocks/>
          </p:cNvSpPr>
          <p:nvPr/>
        </p:nvSpPr>
        <p:spPr>
          <a:xfrm>
            <a:off x="6264322" y="2871515"/>
            <a:ext cx="4899547" cy="5653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dirty="0" smtClean="0">
                <a:effectLst>
                  <a:outerShdw blurRad="38100" dist="38100" dir="2700000" algn="tl">
                    <a:srgbClr val="000000">
                      <a:alpha val="43137"/>
                    </a:srgbClr>
                  </a:outerShdw>
                </a:effectLst>
              </a:rPr>
              <a:t>DEVELOPMENT</a:t>
            </a:r>
            <a:endParaRPr lang="en-US" sz="3200" dirty="0"/>
          </a:p>
        </p:txBody>
      </p:sp>
      <p:sp>
        <p:nvSpPr>
          <p:cNvPr id="5" name="Content Placeholder 2"/>
          <p:cNvSpPr txBox="1">
            <a:spLocks/>
          </p:cNvSpPr>
          <p:nvPr/>
        </p:nvSpPr>
        <p:spPr>
          <a:xfrm>
            <a:off x="6264322" y="3621224"/>
            <a:ext cx="4653887" cy="2237138"/>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lgn="just">
              <a:lnSpc>
                <a:spcPct val="150000"/>
              </a:lnSpc>
              <a:buFont typeface="Wingdings" panose="05000000000000000000" pitchFamily="2" charset="2"/>
              <a:buChar char="ü"/>
            </a:pPr>
            <a:r>
              <a:rPr lang="en-US" sz="3000" dirty="0" smtClean="0"/>
              <a:t>DESIGNING</a:t>
            </a:r>
          </a:p>
          <a:p>
            <a:pPr lvl="2" algn="just">
              <a:lnSpc>
                <a:spcPct val="150000"/>
              </a:lnSpc>
              <a:buFont typeface="Wingdings" panose="05000000000000000000" pitchFamily="2" charset="2"/>
              <a:buChar char="ü"/>
            </a:pPr>
            <a:r>
              <a:rPr lang="en-US" sz="3000" dirty="0" smtClean="0"/>
              <a:t>IMPLEMENTATION</a:t>
            </a:r>
          </a:p>
          <a:p>
            <a:pPr lvl="2" algn="just">
              <a:lnSpc>
                <a:spcPct val="150000"/>
              </a:lnSpc>
              <a:buFont typeface="Wingdings" panose="05000000000000000000" pitchFamily="2" charset="2"/>
              <a:buChar char="ü"/>
            </a:pPr>
            <a:r>
              <a:rPr lang="en-US" sz="3000" dirty="0" smtClean="0"/>
              <a:t>TESTING PHASE</a:t>
            </a:r>
            <a:endParaRPr lang="en-US" sz="3000" dirty="0"/>
          </a:p>
        </p:txBody>
      </p:sp>
      <p:sp>
        <p:nvSpPr>
          <p:cNvPr id="6" name="Title 1"/>
          <p:cNvSpPr txBox="1">
            <a:spLocks/>
          </p:cNvSpPr>
          <p:nvPr/>
        </p:nvSpPr>
        <p:spPr>
          <a:xfrm>
            <a:off x="851848" y="638080"/>
            <a:ext cx="105156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US" sz="4800" b="1" u="sng" smtClean="0">
                <a:effectLst>
                  <a:outerShdw blurRad="38100" dist="38100" dir="2700000" algn="tl">
                    <a:srgbClr val="000000">
                      <a:alpha val="43137"/>
                    </a:srgbClr>
                  </a:outerShdw>
                </a:effectLst>
              </a:rPr>
              <a:t>Project Methodology</a:t>
            </a:r>
            <a:endParaRPr lang="en-US" sz="4800" b="1" u="sng" dirty="0">
              <a:effectLst>
                <a:outerShdw blurRad="38100" dist="38100" dir="2700000" algn="tl">
                  <a:srgbClr val="000000">
                    <a:alpha val="43137"/>
                  </a:srgbClr>
                </a:outerShdw>
              </a:effectLst>
            </a:endParaRPr>
          </a:p>
        </p:txBody>
      </p:sp>
      <p:sp>
        <p:nvSpPr>
          <p:cNvPr id="7" name="Rectangle 6"/>
          <p:cNvSpPr/>
          <p:nvPr/>
        </p:nvSpPr>
        <p:spPr>
          <a:xfrm>
            <a:off x="2037347" y="1863880"/>
            <a:ext cx="8331479" cy="738664"/>
          </a:xfrm>
          <a:prstGeom prst="rect">
            <a:avLst/>
          </a:prstGeom>
        </p:spPr>
        <p:txBody>
          <a:bodyPr wrap="square">
            <a:spAutoFit/>
          </a:bodyPr>
          <a:lstStyle/>
          <a:p>
            <a:pPr algn="ctr">
              <a:lnSpc>
                <a:spcPct val="150000"/>
              </a:lnSpc>
            </a:pPr>
            <a:r>
              <a:rPr lang="en-US" sz="2800" dirty="0" smtClean="0">
                <a:effectLst>
                  <a:outerShdw blurRad="38100" dist="38100" dir="2700000" algn="tl">
                    <a:srgbClr val="000000">
                      <a:alpha val="43137"/>
                    </a:srgbClr>
                  </a:outerShdw>
                </a:effectLst>
              </a:rPr>
              <a:t>Further, we have done </a:t>
            </a:r>
            <a:r>
              <a:rPr lang="en-US" sz="2800" dirty="0">
                <a:effectLst>
                  <a:outerShdw blurRad="38100" dist="38100" dir="2700000" algn="tl">
                    <a:srgbClr val="000000">
                      <a:alpha val="43137"/>
                    </a:srgbClr>
                  </a:outerShdw>
                </a:effectLst>
              </a:rPr>
              <a:t>this project in two </a:t>
            </a:r>
            <a:r>
              <a:rPr lang="en-US" sz="2800" dirty="0" smtClean="0">
                <a:effectLst>
                  <a:outerShdw blurRad="38100" dist="38100" dir="2700000" algn="tl">
                    <a:srgbClr val="000000">
                      <a:alpha val="43137"/>
                    </a:srgbClr>
                  </a:outerShdw>
                </a:effectLst>
              </a:rPr>
              <a:t>milestones:</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187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679</TotalTime>
  <Words>275</Words>
  <Application>Microsoft Office PowerPoint</Application>
  <PresentationFormat>Widescreen</PresentationFormat>
  <Paragraphs>61</Paragraphs>
  <Slides>21</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21</vt:i4>
      </vt:variant>
    </vt:vector>
  </HeadingPairs>
  <TitlesOfParts>
    <vt:vector size="29" baseType="lpstr">
      <vt:lpstr>Arial</vt:lpstr>
      <vt:lpstr>Bell MT</vt:lpstr>
      <vt:lpstr>Calibri</vt:lpstr>
      <vt:lpstr>Calibri Light</vt:lpstr>
      <vt:lpstr>Wingdings</vt:lpstr>
      <vt:lpstr>1_Office Theme</vt:lpstr>
      <vt:lpstr>Office Theme</vt:lpstr>
      <vt:lpstr>Visio</vt:lpstr>
      <vt:lpstr>PowerPoint Presentation</vt:lpstr>
      <vt:lpstr>PowerPoint Presentation</vt:lpstr>
      <vt:lpstr>PROJECT ADVISORS</vt:lpstr>
      <vt:lpstr>PowerPoint Presentation</vt:lpstr>
      <vt:lpstr>PURPOSE</vt:lpstr>
      <vt:lpstr>SCOPE</vt:lpstr>
      <vt:lpstr>FUNCTIONAL REQUIREMENTS</vt:lpstr>
      <vt:lpstr>USER EXPERIENCE GOALS</vt:lpstr>
      <vt:lpstr>Documentation</vt:lpstr>
      <vt:lpstr>PowerPoint Presentation</vt:lpstr>
      <vt:lpstr>Use-case Diagram</vt:lpstr>
      <vt:lpstr>Class Diagram</vt:lpstr>
      <vt:lpstr>System architecture</vt:lpstr>
      <vt:lpstr>Data Flow Diagram (level 0)</vt:lpstr>
      <vt:lpstr>Data flow diagram (level 1)</vt:lpstr>
      <vt:lpstr>Main Menu</vt:lpstr>
      <vt:lpstr>Help &amp; Support</vt:lpstr>
      <vt:lpstr>Score boosters</vt:lpstr>
      <vt:lpstr>Pause Game</vt:lpstr>
      <vt:lpstr>Game Over</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RPM-HQ</dc:creator>
  <cp:lastModifiedBy>Mt Warraich</cp:lastModifiedBy>
  <cp:revision>151</cp:revision>
  <dcterms:created xsi:type="dcterms:W3CDTF">2015-12-07T15:38:32Z</dcterms:created>
  <dcterms:modified xsi:type="dcterms:W3CDTF">2016-08-20T04:00:32Z</dcterms:modified>
</cp:coreProperties>
</file>