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  <p:sldMasterId id="2147483690" r:id="rId3"/>
  </p:sldMasterIdLst>
  <p:notesMasterIdLst>
    <p:notesMasterId r:id="rId55"/>
  </p:notesMasterIdLst>
  <p:sldIdLst>
    <p:sldId id="336" r:id="rId4"/>
    <p:sldId id="256" r:id="rId5"/>
    <p:sldId id="257" r:id="rId6"/>
    <p:sldId id="258" r:id="rId7"/>
    <p:sldId id="259" r:id="rId8"/>
    <p:sldId id="260" r:id="rId9"/>
    <p:sldId id="261" r:id="rId10"/>
    <p:sldId id="318" r:id="rId11"/>
    <p:sldId id="319" r:id="rId12"/>
    <p:sldId id="320" r:id="rId13"/>
    <p:sldId id="321" r:id="rId14"/>
    <p:sldId id="322" r:id="rId15"/>
    <p:sldId id="323" r:id="rId16"/>
    <p:sldId id="266" r:id="rId17"/>
    <p:sldId id="263" r:id="rId18"/>
    <p:sldId id="262" r:id="rId19"/>
    <p:sldId id="264" r:id="rId20"/>
    <p:sldId id="265" r:id="rId21"/>
    <p:sldId id="267" r:id="rId22"/>
    <p:sldId id="268" r:id="rId23"/>
    <p:sldId id="269" r:id="rId24"/>
    <p:sldId id="279" r:id="rId25"/>
    <p:sldId id="274" r:id="rId26"/>
    <p:sldId id="275" r:id="rId27"/>
    <p:sldId id="276" r:id="rId28"/>
    <p:sldId id="280" r:id="rId29"/>
    <p:sldId id="281" r:id="rId30"/>
    <p:sldId id="282" r:id="rId31"/>
    <p:sldId id="283" r:id="rId32"/>
    <p:sldId id="284" r:id="rId33"/>
    <p:sldId id="324" r:id="rId34"/>
    <p:sldId id="333" r:id="rId35"/>
    <p:sldId id="334" r:id="rId36"/>
    <p:sldId id="325" r:id="rId37"/>
    <p:sldId id="326" r:id="rId38"/>
    <p:sldId id="327" r:id="rId39"/>
    <p:sldId id="328" r:id="rId40"/>
    <p:sldId id="329" r:id="rId41"/>
    <p:sldId id="330" r:id="rId42"/>
    <p:sldId id="331" r:id="rId43"/>
    <p:sldId id="310" r:id="rId44"/>
    <p:sldId id="298" r:id="rId45"/>
    <p:sldId id="308" r:id="rId46"/>
    <p:sldId id="313" r:id="rId47"/>
    <p:sldId id="317" r:id="rId48"/>
    <p:sldId id="299" r:id="rId49"/>
    <p:sldId id="302" r:id="rId50"/>
    <p:sldId id="335" r:id="rId51"/>
    <p:sldId id="295" r:id="rId52"/>
    <p:sldId id="297" r:id="rId53"/>
    <p:sldId id="337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ltan" initials="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commentAuthors" Target="commentAuthor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4-20T23:19:30.280" idx="1">
    <p:pos x="10" y="10"/>
    <p:text/>
    <p:extLst>
      <p:ext uri="{C676402C-5697-4E1C-873F-D02D1690AC5C}">
        <p15:threadingInfo xmlns="" xmlns:p15="http://schemas.microsoft.com/office/powerpoint/2012/main" timeZoneBias="-300"/>
      </p:ext>
    </p:extLst>
  </p:cm>
  <p:cm authorId="0" dt="2017-04-20T23:19:54.112" idx="2">
    <p:pos x="10" y="106"/>
    <p:text>FPV basically stands for First-Person View. The purpose of  FPV is to control a radio-controlled vehicle. 
The symmetry is divided into two parts.
First part consists of camera and a transmitter.
Second part consists of a receiver.
The radio frequencies which are used for the video transmission lies between 900MHz, 1.2GHz , 2.4GHz and 5.8GHz..</p:text>
    <p:extLst>
      <p:ext uri="{C676402C-5697-4E1C-873F-D02D1690AC5C}">
        <p15:threadingInfo xmlns="" xmlns:p15="http://schemas.microsoft.com/office/powerpoint/2012/main" timeZoneBias="-300">
          <p15:parentCm authorId="0" idx="1"/>
        </p15:threadingInfo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0D3EE-7700-4AE6-BD57-F2607F9EA30F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52A8C-7C7D-4E4D-9733-25A92B11FC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20303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52A8C-7C7D-4E4D-9733-25A92B11FCC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25048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52A8C-7C7D-4E4D-9733-25A92B11FCC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54089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47" y="1122363"/>
            <a:ext cx="7773308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347" y="3602038"/>
            <a:ext cx="777330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34040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4289373"/>
            <a:ext cx="7775673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355" y="621322"/>
            <a:ext cx="7775673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74499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47287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4204820"/>
            <a:ext cx="776532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1895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5" y="4204821"/>
            <a:ext cx="776532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05245" y="641749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46721" y="307337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848745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2126943"/>
            <a:ext cx="7766495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650556"/>
            <a:ext cx="776532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53417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5" y="609601"/>
            <a:ext cx="776532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88320"/>
            <a:ext cx="2474217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911624"/>
            <a:ext cx="2474217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3658" y="2088320"/>
            <a:ext cx="2473919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3659" y="2911624"/>
            <a:ext cx="247486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088320"/>
            <a:ext cx="246840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2260" y="2911624"/>
            <a:ext cx="2468408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55676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7" y="3989147"/>
            <a:ext cx="247421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19015" y="2092235"/>
            <a:ext cx="2205038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7" y="4565409"/>
            <a:ext cx="2474216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26" y="3989147"/>
            <a:ext cx="247423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092235"/>
            <a:ext cx="2197894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565408"/>
            <a:ext cx="2475252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67" y="3989147"/>
            <a:ext cx="246742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14603" y="2092235"/>
            <a:ext cx="219908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973" y="4565410"/>
            <a:ext cx="2470694" cy="122579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1860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22076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0"/>
            <a:ext cx="1906993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6" y="609600"/>
            <a:ext cx="5744029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38398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84181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1262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882037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7721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23720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16110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57394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36588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26595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61379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94798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84787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797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933" y="657227"/>
            <a:ext cx="7300134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933" y="3602039"/>
            <a:ext cx="7300134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00876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2942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04557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24853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57429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56786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96794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94105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28347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77099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6136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6" y="2088320"/>
            <a:ext cx="3829503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052" y="2088320"/>
            <a:ext cx="3820616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5197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427" y="2088320"/>
            <a:ext cx="3600326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346" y="2912232"/>
            <a:ext cx="3830406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9230" y="2088320"/>
            <a:ext cx="359143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912232"/>
            <a:ext cx="3821518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74512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61586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5222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2949178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8548" y="609600"/>
            <a:ext cx="4642119" cy="518160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7921" y="2971801"/>
            <a:ext cx="2949178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73599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416760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9932" y="758881"/>
            <a:ext cx="2966938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971800"/>
            <a:ext cx="4171242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43783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96064"/>
            <a:ext cx="776532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E2318-FCA8-47E9-A6AC-8A6FECAD33B3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6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8C5CD-919F-4F66-9C9E-B34ACEE4A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392017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963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E5EB9BA8-39B3-4A71-995F-D890CC7777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5/2/2017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2458C2FD-0EB6-45A6-842B-52AE0E62C0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998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30.jpeg"/><Relationship Id="rId7" Type="http://schemas.openxmlformats.org/officeDocument/2006/relationships/image" Target="../media/image37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3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ineersgarage.com/electronic-components/rf-module-transmitter-receiver" TargetMode="External"/><Relationship Id="rId2" Type="http://schemas.openxmlformats.org/officeDocument/2006/relationships/hyperlink" Target="http://ecomputernotes.com/computernetworkingnotes/communication-networks/bluetooth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aliexpress.com/item/new-WST-Enhanced-Edition-Tank-chassis-crawler-chassis-Climbing-obstacle-for-Crawler-robot-Model-Smart-Tank/32615508257.html?spm=2114.13010608.0.0.qu3Kws" TargetMode="External"/><Relationship Id="rId4" Type="http://schemas.openxmlformats.org/officeDocument/2006/relationships/hyperlink" Target="http://www.thegreenage.co.uk/tech/types-of-solar-panel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handyboard.com/hb/faq/hardware-faqs/dc-vs-servo/" TargetMode="External"/><Relationship Id="rId2" Type="http://schemas.openxmlformats.org/officeDocument/2006/relationships/hyperlink" Target="https://www.arduino.cc/en/Main/arduinoBoardMeg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earningaboutelectronics.com/Articles/MQ-2-smoke-sensor-circuit-with-arduino.php" TargetMode="Externa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5923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4289373"/>
            <a:ext cx="7775673" cy="663627"/>
          </a:xfrm>
        </p:spPr>
        <p:txBody>
          <a:bodyPr/>
          <a:lstStyle/>
          <a:p>
            <a:r>
              <a:rPr lang="en-US" b="1" dirty="0" smtClean="0"/>
              <a:t>Boost Converter</a:t>
            </a:r>
            <a:endParaRPr lang="en-US" b="1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74499" cy="14444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Boost converter is a power electronics device</a:t>
            </a:r>
          </a:p>
          <a:p>
            <a:pPr>
              <a:buNone/>
            </a:pPr>
            <a:r>
              <a:rPr lang="en-US" dirty="0" smtClean="0"/>
              <a:t>which is used to step up the DC voltage.</a:t>
            </a:r>
          </a:p>
          <a:p>
            <a:pPr>
              <a:buNone/>
            </a:pPr>
            <a:r>
              <a:rPr lang="en-US" dirty="0" smtClean="0"/>
              <a:t>We have used XL6009 module for Boosting.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1323"/>
            <a:ext cx="7543800" cy="33797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18799" y="2514600"/>
            <a:ext cx="3505200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spcBef>
                <a:spcPct val="20000"/>
              </a:spcBef>
            </a:pPr>
            <a:endParaRPr lang="en-US" sz="3200" dirty="0">
              <a:solidFill>
                <a:srgbClr val="FF0000"/>
              </a:solidFill>
              <a:latin typeface="Calibri"/>
            </a:endParaRPr>
          </a:p>
          <a:p>
            <a:pPr marL="342900" lvl="0" indent="-342900" defTabSz="914400">
              <a:spcBef>
                <a:spcPct val="20000"/>
              </a:spcBef>
            </a:pP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0" name="Picture Placeholder 19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283" r="5283"/>
          <a:stretch>
            <a:fillRect/>
          </a:stretch>
        </p:blipFill>
        <p:spPr>
          <a:xfrm>
            <a:off x="76200" y="0"/>
            <a:ext cx="9067800" cy="6975232"/>
          </a:xfr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280" y="4227904"/>
            <a:ext cx="3278237" cy="260931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7442" y="4245919"/>
            <a:ext cx="3925581" cy="25912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Hybrid Feature	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Solar Panel is basically a panel that absorbs the</a:t>
            </a:r>
          </a:p>
          <a:p>
            <a:pPr>
              <a:buNone/>
            </a:pPr>
            <a:r>
              <a:rPr lang="en-US" dirty="0" smtClean="0"/>
              <a:t>sun rays as source of energy for producing an</a:t>
            </a:r>
          </a:p>
          <a:p>
            <a:pPr>
              <a:buNone/>
            </a:pPr>
            <a:r>
              <a:rPr lang="en-US" dirty="0" smtClean="0"/>
              <a:t>amount of electricity.</a:t>
            </a:r>
          </a:p>
          <a:p>
            <a:pPr>
              <a:buNone/>
            </a:pPr>
            <a:r>
              <a:rPr lang="en-US" b="1" dirty="0" smtClean="0"/>
              <a:t>A solar setup consists of :</a:t>
            </a:r>
          </a:p>
          <a:p>
            <a:pPr lvl="0"/>
            <a:r>
              <a:rPr lang="en-US" dirty="0" smtClean="0"/>
              <a:t>Charge Controller</a:t>
            </a:r>
          </a:p>
          <a:p>
            <a:pPr lvl="0"/>
            <a:r>
              <a:rPr lang="en-US" dirty="0" smtClean="0"/>
              <a:t>A battery</a:t>
            </a:r>
          </a:p>
          <a:p>
            <a:pPr lvl="0"/>
            <a:r>
              <a:rPr lang="en-US" dirty="0" smtClean="0"/>
              <a:t>An Inverter</a:t>
            </a:r>
          </a:p>
          <a:p>
            <a:pPr lvl="0"/>
            <a:r>
              <a:rPr lang="en-US" dirty="0" smtClean="0"/>
              <a:t>Solar Cells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Hybrid Feature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In our robot, we have placed 9 solar cells on the</a:t>
            </a:r>
          </a:p>
          <a:p>
            <a:pPr>
              <a:buNone/>
            </a:pPr>
            <a:r>
              <a:rPr lang="en-US" dirty="0" smtClean="0"/>
              <a:t>plastic wings. They are connected in series.</a:t>
            </a:r>
          </a:p>
          <a:p>
            <a:pPr>
              <a:buNone/>
            </a:pPr>
            <a:r>
              <a:rPr lang="en-US" dirty="0" smtClean="0"/>
              <a:t>They can give 5.4V during day time. </a:t>
            </a:r>
          </a:p>
          <a:p>
            <a:pPr>
              <a:buNone/>
            </a:pPr>
            <a:r>
              <a:rPr lang="en-US" dirty="0" smtClean="0"/>
              <a:t>Solar cells will give power to the battery. This</a:t>
            </a:r>
          </a:p>
          <a:p>
            <a:pPr>
              <a:buNone/>
            </a:pPr>
            <a:r>
              <a:rPr lang="en-US" dirty="0" smtClean="0"/>
              <a:t>overcomes the problem of charging during</a:t>
            </a:r>
          </a:p>
          <a:p>
            <a:pPr>
              <a:buNone/>
            </a:pPr>
            <a:r>
              <a:rPr lang="en-US" dirty="0" smtClean="0"/>
              <a:t>spying. When the battery level falls down at work,</a:t>
            </a:r>
          </a:p>
          <a:p>
            <a:pPr>
              <a:buNone/>
            </a:pPr>
            <a:r>
              <a:rPr lang="en-US" dirty="0" smtClean="0"/>
              <a:t>then solar cells will charge the battery. In this way,</a:t>
            </a:r>
          </a:p>
          <a:p>
            <a:pPr>
              <a:buNone/>
            </a:pPr>
            <a:r>
              <a:rPr lang="en-US" dirty="0" smtClean="0"/>
              <a:t>our spying will not be interrupted.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Robot Hardware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b="1" dirty="0" smtClean="0"/>
              <a:t>Robotic Chassis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Robotic Arm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Servo Motors</a:t>
            </a:r>
          </a:p>
          <a:p>
            <a:pPr>
              <a:buFont typeface="Wingdings" pitchFamily="2" charset="2"/>
              <a:buChar char="ü"/>
            </a:pPr>
            <a:r>
              <a:rPr lang="en-US" b="1" dirty="0"/>
              <a:t>Plastic Enclosure</a:t>
            </a:r>
            <a:endParaRPr lang="en-US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007" y="2109918"/>
            <a:ext cx="3510924" cy="4138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Robotic Chassis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>
              <a:buNone/>
            </a:pPr>
            <a:r>
              <a:rPr lang="en-US" b="1" dirty="0" smtClean="0"/>
              <a:t>Size</a:t>
            </a:r>
            <a:r>
              <a:rPr lang="en-US" b="1" dirty="0"/>
              <a:t>:</a:t>
            </a:r>
            <a:r>
              <a:rPr lang="en-US" dirty="0"/>
              <a:t> 383mm * 204mm * 84mm (L * W * H</a:t>
            </a:r>
            <a:r>
              <a:rPr lang="en-US" dirty="0" smtClean="0"/>
              <a:t>)</a:t>
            </a:r>
            <a:r>
              <a:rPr lang="en-US" dirty="0"/>
              <a:t> </a:t>
            </a:r>
          </a:p>
          <a:p>
            <a:pPr fontAlgn="base">
              <a:buNone/>
            </a:pPr>
            <a:r>
              <a:rPr lang="en-US" b="1" dirty="0"/>
              <a:t>Operating voltage:</a:t>
            </a:r>
            <a:r>
              <a:rPr lang="en-US" dirty="0"/>
              <a:t> 9 to 12V </a:t>
            </a:r>
          </a:p>
          <a:p>
            <a:pPr fontAlgn="base">
              <a:buNone/>
            </a:pPr>
            <a:r>
              <a:rPr lang="en-US" b="1" dirty="0" smtClean="0"/>
              <a:t>Description:  </a:t>
            </a:r>
            <a:r>
              <a:rPr lang="en-US" dirty="0" smtClean="0"/>
              <a:t>The </a:t>
            </a:r>
            <a:r>
              <a:rPr lang="en-US" dirty="0"/>
              <a:t>chassis body and wheel architecture uses all-metal production to make the chassis solid, stable and </a:t>
            </a:r>
            <a:r>
              <a:rPr lang="en-US" dirty="0" smtClean="0"/>
              <a:t>beautiful.</a:t>
            </a:r>
          </a:p>
          <a:p>
            <a:pPr fontAlgn="base">
              <a:buNone/>
            </a:pPr>
            <a:r>
              <a:rPr lang="en-US" dirty="0"/>
              <a:t> </a:t>
            </a:r>
            <a:r>
              <a:rPr lang="en-US" dirty="0" smtClean="0"/>
              <a:t>    Four </a:t>
            </a:r>
            <a:r>
              <a:rPr lang="en-US" dirty="0"/>
              <a:t>strong powerful motors are installed for the grip of the wheel on a plane road, on the ramp or on any kind of </a:t>
            </a:r>
            <a:r>
              <a:rPr lang="en-US" dirty="0" smtClean="0"/>
              <a:t>surface . It </a:t>
            </a:r>
            <a:r>
              <a:rPr lang="en-US" dirty="0"/>
              <a:t>can move forward, backward, turn left, turn right, </a:t>
            </a:r>
            <a:r>
              <a:rPr lang="en-US" dirty="0" smtClean="0"/>
              <a:t>etc . It </a:t>
            </a:r>
            <a:r>
              <a:rPr lang="en-US" dirty="0"/>
              <a:t>can run smoothly and </a:t>
            </a:r>
            <a:r>
              <a:rPr lang="en-US" dirty="0" smtClean="0"/>
              <a:t>unhindered. </a:t>
            </a:r>
          </a:p>
          <a:p>
            <a:pPr fontAlgn="base">
              <a:buNone/>
            </a:pPr>
            <a:r>
              <a:rPr lang="en-US" dirty="0"/>
              <a:t> </a:t>
            </a:r>
            <a:r>
              <a:rPr lang="en-US" dirty="0" smtClean="0"/>
              <a:t>    The </a:t>
            </a:r>
            <a:r>
              <a:rPr lang="en-US" dirty="0"/>
              <a:t>front part of the chassis can stand freely, according to the angle of the car ramp to adjust the overall balance of the chassis. It is totally flexible.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Robotic Chassis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Design and Configuration: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HTB1MO3BHpXXXXb1aXXXq6xXFXXXO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752600" y="2819400"/>
            <a:ext cx="5943600" cy="3392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Robotic 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/>
              <a:t>A robotic arm is like a human </a:t>
            </a:r>
            <a:r>
              <a:rPr lang="en-US" dirty="0" smtClean="0"/>
              <a:t>arm.</a:t>
            </a:r>
          </a:p>
          <a:p>
            <a:pPr>
              <a:buNone/>
            </a:pPr>
            <a:r>
              <a:rPr lang="en-US" dirty="0" smtClean="0"/>
              <a:t>It </a:t>
            </a:r>
            <a:r>
              <a:rPr lang="en-US" dirty="0"/>
              <a:t>can </a:t>
            </a:r>
            <a:r>
              <a:rPr lang="en-US" dirty="0" smtClean="0"/>
              <a:t>be programmable.</a:t>
            </a:r>
          </a:p>
          <a:p>
            <a:pPr>
              <a:buNone/>
            </a:pPr>
            <a:r>
              <a:rPr lang="en-US" dirty="0" smtClean="0"/>
              <a:t>The robotic arm </a:t>
            </a:r>
            <a:r>
              <a:rPr lang="en-US" dirty="0"/>
              <a:t>we use </a:t>
            </a:r>
            <a:r>
              <a:rPr lang="en-US" dirty="0" smtClean="0"/>
              <a:t>in</a:t>
            </a:r>
          </a:p>
          <a:p>
            <a:pPr>
              <a:buNone/>
            </a:pPr>
            <a:r>
              <a:rPr lang="en-US" dirty="0" smtClean="0"/>
              <a:t>our project </a:t>
            </a:r>
            <a:r>
              <a:rPr lang="en-US" dirty="0"/>
              <a:t>is </a:t>
            </a:r>
            <a:r>
              <a:rPr lang="en-US" dirty="0" smtClean="0"/>
              <a:t>3-Dimensional.</a:t>
            </a:r>
          </a:p>
          <a:p>
            <a:pPr>
              <a:buNone/>
            </a:pPr>
            <a:r>
              <a:rPr lang="en-US" dirty="0" smtClean="0"/>
              <a:t>We </a:t>
            </a:r>
            <a:r>
              <a:rPr lang="en-US" dirty="0"/>
              <a:t>can rotate it in any direction we want, </a:t>
            </a:r>
            <a:r>
              <a:rPr lang="en-US" dirty="0" smtClean="0"/>
              <a:t>i.e.</a:t>
            </a:r>
          </a:p>
          <a:p>
            <a:pPr>
              <a:buNone/>
            </a:pPr>
            <a:r>
              <a:rPr lang="en-US" dirty="0"/>
              <a:t>u</a:t>
            </a:r>
            <a:r>
              <a:rPr lang="en-US" dirty="0" smtClean="0"/>
              <a:t>p , down</a:t>
            </a:r>
            <a:r>
              <a:rPr lang="en-US" dirty="0"/>
              <a:t>, left, </a:t>
            </a:r>
            <a:r>
              <a:rPr lang="en-US" dirty="0" smtClean="0"/>
              <a:t>right.</a:t>
            </a:r>
          </a:p>
          <a:p>
            <a:pPr>
              <a:buNone/>
            </a:pPr>
            <a:r>
              <a:rPr lang="en-US" dirty="0" smtClean="0"/>
              <a:t>Four </a:t>
            </a:r>
            <a:r>
              <a:rPr lang="en-US" dirty="0"/>
              <a:t>servo motors are attached with it. We </a:t>
            </a:r>
            <a:r>
              <a:rPr lang="en-US" dirty="0" smtClean="0"/>
              <a:t>can</a:t>
            </a:r>
          </a:p>
          <a:p>
            <a:pPr>
              <a:buNone/>
            </a:pPr>
            <a:r>
              <a:rPr lang="en-US" dirty="0" smtClean="0"/>
              <a:t>control </a:t>
            </a:r>
            <a:r>
              <a:rPr lang="en-US" dirty="0"/>
              <a:t>it by rotating the servo motors connected </a:t>
            </a:r>
            <a:r>
              <a:rPr lang="en-US" dirty="0" smtClean="0"/>
              <a:t>to</a:t>
            </a:r>
          </a:p>
          <a:p>
            <a:pPr>
              <a:buNone/>
            </a:pPr>
            <a:r>
              <a:rPr lang="en-US" dirty="0" smtClean="0"/>
              <a:t>each </a:t>
            </a:r>
            <a:r>
              <a:rPr lang="en-US" dirty="0"/>
              <a:t>joint.</a:t>
            </a:r>
          </a:p>
          <a:p>
            <a:endParaRPr lang="en-US" dirty="0"/>
          </a:p>
        </p:txBody>
      </p:sp>
      <p:pic>
        <p:nvPicPr>
          <p:cNvPr id="4" name="Picture 3" descr="HTB1q5OALpXXXXaYXVXXq6xXFXXX3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019800" y="2096064"/>
            <a:ext cx="26670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Robotic Arm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Configuration:</a:t>
            </a:r>
          </a:p>
          <a:p>
            <a:pPr>
              <a:buNone/>
            </a:pPr>
            <a:endParaRPr lang="en-US" b="1" dirty="0"/>
          </a:p>
        </p:txBody>
      </p:sp>
      <p:pic>
        <p:nvPicPr>
          <p:cNvPr id="7" name="Picture 6" descr="sasa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590800"/>
            <a:ext cx="91440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46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Servo Motors	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Servo motors are commonly an accumulation </a:t>
            </a:r>
            <a:r>
              <a:rPr lang="en-US" dirty="0" smtClean="0"/>
              <a:t>of</a:t>
            </a:r>
          </a:p>
          <a:p>
            <a:pPr>
              <a:buNone/>
            </a:pPr>
            <a:r>
              <a:rPr lang="en-US" dirty="0" smtClean="0"/>
              <a:t>four things:</a:t>
            </a:r>
          </a:p>
          <a:p>
            <a:pPr>
              <a:buNone/>
            </a:pPr>
            <a:r>
              <a:rPr lang="en-US" dirty="0" smtClean="0"/>
              <a:t>1</a:t>
            </a:r>
            <a:r>
              <a:rPr lang="en-US" dirty="0"/>
              <a:t>.   DC motor</a:t>
            </a:r>
          </a:p>
          <a:p>
            <a:pPr>
              <a:buNone/>
            </a:pPr>
            <a:r>
              <a:rPr lang="en-US" dirty="0" smtClean="0"/>
              <a:t>2</a:t>
            </a:r>
            <a:r>
              <a:rPr lang="en-US" dirty="0"/>
              <a:t>.   Gearing </a:t>
            </a:r>
            <a:r>
              <a:rPr lang="en-US" dirty="0" smtClean="0"/>
              <a:t>set</a:t>
            </a:r>
          </a:p>
          <a:p>
            <a:pPr>
              <a:buNone/>
            </a:pPr>
            <a:r>
              <a:rPr lang="en-US" dirty="0" smtClean="0"/>
              <a:t>3</a:t>
            </a:r>
            <a:r>
              <a:rPr lang="en-US" dirty="0"/>
              <a:t>.   Control </a:t>
            </a:r>
            <a:r>
              <a:rPr lang="en-US" dirty="0" smtClean="0"/>
              <a:t>circuit</a:t>
            </a:r>
          </a:p>
          <a:p>
            <a:pPr>
              <a:buNone/>
            </a:pPr>
            <a:r>
              <a:rPr lang="en-US" dirty="0" smtClean="0"/>
              <a:t>4</a:t>
            </a:r>
            <a:r>
              <a:rPr lang="en-US" dirty="0"/>
              <a:t>.   Position-sensor (potentiometer).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ervo Motor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620" y="2819400"/>
            <a:ext cx="3125048" cy="191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0" y="2133600"/>
            <a:ext cx="7765321" cy="1326321"/>
          </a:xfrm>
        </p:spPr>
        <p:txBody>
          <a:bodyPr/>
          <a:lstStyle/>
          <a:p>
            <a:r>
              <a:rPr lang="en-US" dirty="0" smtClean="0"/>
              <a:t>A Military SPY ROBOT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381000"/>
            <a:ext cx="2286198" cy="19569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le 5"/>
          <p:cNvSpPr/>
          <p:nvPr/>
        </p:nvSpPr>
        <p:spPr>
          <a:xfrm>
            <a:off x="1524000" y="3352800"/>
            <a:ext cx="5715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/>
              <a:t>A project by:</a:t>
            </a:r>
          </a:p>
          <a:p>
            <a:pPr>
              <a:buNone/>
            </a:pPr>
            <a:r>
              <a:rPr lang="en-US" sz="2000" b="1" dirty="0" smtClean="0"/>
              <a:t>Muhammad </a:t>
            </a:r>
            <a:r>
              <a:rPr lang="en-US" sz="2000" b="1" dirty="0" err="1" smtClean="0"/>
              <a:t>Haseeb</a:t>
            </a:r>
            <a:r>
              <a:rPr lang="en-US" sz="2000" b="1" dirty="0" smtClean="0"/>
              <a:t>              13018019110</a:t>
            </a:r>
          </a:p>
          <a:p>
            <a:pPr>
              <a:buNone/>
            </a:pPr>
            <a:r>
              <a:rPr lang="en-US" sz="2000" b="1" dirty="0" smtClean="0"/>
              <a:t>Sultan </a:t>
            </a:r>
            <a:r>
              <a:rPr lang="en-US" sz="2000" b="1" dirty="0" err="1" smtClean="0"/>
              <a:t>M.Salah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Ud</a:t>
            </a:r>
            <a:r>
              <a:rPr lang="en-US" sz="2000" b="1" dirty="0" smtClean="0"/>
              <a:t> Din          13018019068</a:t>
            </a:r>
          </a:p>
          <a:p>
            <a:pPr>
              <a:buNone/>
            </a:pPr>
            <a:r>
              <a:rPr lang="en-US" sz="2000" b="1" dirty="0" err="1" smtClean="0"/>
              <a:t>Ibetsam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Ellahi</a:t>
            </a:r>
            <a:r>
              <a:rPr lang="en-US" sz="2000" b="1" dirty="0" smtClean="0"/>
              <a:t>                         13018019067</a:t>
            </a:r>
          </a:p>
          <a:p>
            <a:pPr>
              <a:buNone/>
            </a:pPr>
            <a:r>
              <a:rPr lang="en-US" sz="2000" b="1" dirty="0" smtClean="0"/>
              <a:t>Muhammad </a:t>
            </a:r>
            <a:r>
              <a:rPr lang="en-US" sz="2000" b="1" dirty="0" err="1" smtClean="0"/>
              <a:t>Bilal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Shafiq</a:t>
            </a:r>
            <a:r>
              <a:rPr lang="en-US" sz="2000" b="1" dirty="0" smtClean="0"/>
              <a:t>      13018019176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Supervised by:</a:t>
            </a:r>
          </a:p>
          <a:p>
            <a:pPr>
              <a:buNone/>
            </a:pPr>
            <a:r>
              <a:rPr lang="en-US" sz="2000" b="1" dirty="0" smtClean="0"/>
              <a:t>                              Sir </a:t>
            </a:r>
            <a:r>
              <a:rPr lang="en-US" sz="2000" b="1" dirty="0" err="1" smtClean="0"/>
              <a:t>Saleem</a:t>
            </a:r>
            <a:r>
              <a:rPr lang="en-US" sz="2000" b="1" dirty="0" smtClean="0"/>
              <a:t> 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Servo Motors	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7380" b="17380"/>
          <a:stretch>
            <a:fillRect/>
          </a:stretch>
        </p:blipFill>
        <p:spPr>
          <a:xfrm>
            <a:off x="6926" y="76200"/>
            <a:ext cx="8984673" cy="6781800"/>
          </a:xfrm>
        </p:spPr>
      </p:pic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588" y="1258636"/>
            <a:ext cx="8388823" cy="4340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Plastic Enclosure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We have build a plastic enclosure to protect and place all the </a:t>
            </a:r>
            <a:r>
              <a:rPr lang="en-US" dirty="0" smtClean="0"/>
              <a:t>circuitry in it.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 err="1"/>
              <a:t>Arduino</a:t>
            </a:r>
            <a:r>
              <a:rPr lang="en-US" dirty="0"/>
              <a:t> MEGA , </a:t>
            </a:r>
            <a:r>
              <a:rPr lang="en-US" dirty="0" err="1"/>
              <a:t>Arduino</a:t>
            </a:r>
            <a:r>
              <a:rPr lang="en-US" dirty="0"/>
              <a:t> UNO , motor drivers, buck and boost converters, additional wires etc are placed in it.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On this housing, we have placed 9 solar cells.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This plastic enclosure is flexible. It has 2 wings.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We open and close these wings with the help </a:t>
            </a:r>
            <a:r>
              <a:rPr lang="en-US" dirty="0" smtClean="0"/>
              <a:t>of a </a:t>
            </a:r>
            <a:r>
              <a:rPr lang="en-US" dirty="0"/>
              <a:t>servo motor.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	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42" y="1752600"/>
            <a:ext cx="7876715" cy="4925995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</p:pic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 rot="10800000" flipH="1" flipV="1">
            <a:off x="1028699" y="671082"/>
            <a:ext cx="7086599" cy="914400"/>
          </a:xfrm>
        </p:spPr>
        <p:txBody>
          <a:bodyPr vert="wordArtVert" anchor="t" anchorCtr="1">
            <a:normAutofit/>
          </a:bodyPr>
          <a:lstStyle/>
          <a:p>
            <a:r>
              <a:rPr lang="en-US" dirty="0" smtClean="0"/>
              <a:t>SENSORS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Ultrasonic Sensor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dirty="0" err="1" smtClean="0"/>
              <a:t>ect</a:t>
            </a:r>
            <a:r>
              <a:rPr lang="en-US" dirty="0" smtClean="0"/>
              <a:t> with</a:t>
            </a:r>
          </a:p>
          <a:p>
            <a:pPr>
              <a:buNone/>
            </a:pPr>
            <a:r>
              <a:rPr lang="en-US" dirty="0" smtClean="0"/>
              <a:t>high accuracy. It can detect </a:t>
            </a:r>
          </a:p>
          <a:p>
            <a:pPr>
              <a:buNone/>
            </a:pPr>
            <a:r>
              <a:rPr lang="en-US" dirty="0" smtClean="0"/>
              <a:t>from 2cm to 400cm or 1</a:t>
            </a:r>
          </a:p>
          <a:p>
            <a:pPr>
              <a:buNone/>
            </a:pPr>
            <a:r>
              <a:rPr lang="en-US" dirty="0" smtClean="0"/>
              <a:t>inch to 13 feet. It is easy to use. Its detection</a:t>
            </a:r>
          </a:p>
          <a:p>
            <a:pPr>
              <a:buNone/>
            </a:pPr>
            <a:r>
              <a:rPr lang="en-US" dirty="0" smtClean="0"/>
              <a:t>cannot be affected by sunlight or black material.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9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2946" b="22946"/>
          <a:stretch>
            <a:fillRect/>
          </a:stretch>
        </p:blipFill>
        <p:spPr>
          <a:xfrm>
            <a:off x="0" y="76200"/>
            <a:ext cx="9067799" cy="678180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071" y="1246443"/>
            <a:ext cx="8327858" cy="4365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Ultrasonic Sensor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Working Principle:</a:t>
            </a:r>
          </a:p>
          <a:p>
            <a:pPr>
              <a:buNone/>
            </a:pPr>
            <a:endParaRPr lang="en-US" b="1" dirty="0"/>
          </a:p>
        </p:txBody>
      </p:sp>
      <p:pic>
        <p:nvPicPr>
          <p:cNvPr id="5" name="Picture 4" descr="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143000" y="2819400"/>
            <a:ext cx="6400800" cy="38277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Smoke Sensor</a:t>
            </a:r>
            <a:r>
              <a:rPr lang="en-US" dirty="0" smtClean="0"/>
              <a:t>	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Smoke sensor module is a device that detects</a:t>
            </a:r>
          </a:p>
          <a:p>
            <a:pPr>
              <a:buNone/>
            </a:pPr>
            <a:r>
              <a:rPr lang="en-US" dirty="0" smtClean="0"/>
              <a:t>smoke and also used for the indication of fire. It</a:t>
            </a:r>
          </a:p>
          <a:p>
            <a:pPr>
              <a:buNone/>
            </a:pPr>
            <a:r>
              <a:rPr lang="en-US" dirty="0" smtClean="0"/>
              <a:t>indicates the smoke by voltage level. It can also</a:t>
            </a:r>
          </a:p>
          <a:p>
            <a:pPr>
              <a:buNone/>
            </a:pPr>
            <a:r>
              <a:rPr lang="en-US" dirty="0" smtClean="0"/>
              <a:t>detect LPG, propane, methane, alcohol</a:t>
            </a:r>
          </a:p>
          <a:p>
            <a:pPr>
              <a:buNone/>
            </a:pPr>
            <a:r>
              <a:rPr lang="en-US" dirty="0" smtClean="0"/>
              <a:t>and hydrogen.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:\Users\hp\Desktop\images (2).jp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04800"/>
            <a:ext cx="2973788" cy="21241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Smoke Sensor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178510" y="1646964"/>
            <a:ext cx="55176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Dimensions: 32mm x 22mm x 30mm </a:t>
            </a:r>
          </a:p>
          <a:p>
            <a:r>
              <a:rPr lang="en-US" dirty="0"/>
              <a:t>Operating voltage: 5V</a:t>
            </a:r>
          </a:p>
          <a:p>
            <a:r>
              <a:rPr lang="en-US" dirty="0"/>
              <a:t>Response Time:&lt;10s</a:t>
            </a:r>
          </a:p>
          <a:p>
            <a:r>
              <a:rPr lang="en-US" dirty="0"/>
              <a:t>Recovery time: &lt;30s</a:t>
            </a:r>
          </a:p>
          <a:p>
            <a:r>
              <a:rPr lang="en-US" dirty="0"/>
              <a:t>Heating Resistance: 31ohm</a:t>
            </a:r>
          </a:p>
          <a:p>
            <a:r>
              <a:rPr lang="en-US" dirty="0"/>
              <a:t>Heating Current: &lt;181mA</a:t>
            </a:r>
          </a:p>
        </p:txBody>
      </p:sp>
      <p:pic>
        <p:nvPicPr>
          <p:cNvPr id="16" name="Picture Placeholder 1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157" b="15157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979" y="1539076"/>
            <a:ext cx="6950042" cy="3779848"/>
          </a:xfrm>
          <a:prstGeom prst="rect">
            <a:avLst/>
          </a:prstGeom>
          <a:effectLst>
            <a:glow rad="127000">
              <a:srgbClr val="FFFF00"/>
            </a:glow>
            <a:reflection blurRad="1270000" endPos="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22000">
              <a:schemeClr val="accent3">
                <a:lumMod val="45000"/>
                <a:lumOff val="55000"/>
              </a:schemeClr>
            </a:gs>
            <a:gs pos="39862">
              <a:srgbClr val="B4D5EA"/>
            </a:gs>
            <a:gs pos="18000">
              <a:schemeClr val="accent3">
                <a:lumMod val="45000"/>
                <a:lumOff val="55000"/>
              </a:schemeClr>
            </a:gs>
            <a:gs pos="0">
              <a:schemeClr val="accent3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PIR Sensor</a:t>
            </a:r>
            <a:endParaRPr lang="en-US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b="1" spc="50" dirty="0" smtClean="0">
                <a:ln w="0"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PIR sensor is a sensor which allows</a:t>
            </a:r>
          </a:p>
          <a:p>
            <a:pPr>
              <a:buNone/>
            </a:pPr>
            <a:r>
              <a:rPr lang="en-US" sz="2800" b="1" spc="50" dirty="0" smtClean="0">
                <a:ln w="0"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us to detect the motion of human </a:t>
            </a:r>
          </a:p>
          <a:p>
            <a:pPr>
              <a:buNone/>
            </a:pPr>
            <a:r>
              <a:rPr lang="en-US" sz="2800" b="1" spc="50" dirty="0" smtClean="0">
                <a:ln w="0"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moves in or out of the sensor range. </a:t>
            </a:r>
          </a:p>
          <a:p>
            <a:pPr>
              <a:buNone/>
            </a:pPr>
            <a:r>
              <a:rPr lang="en-US" sz="2800" b="1" spc="50" dirty="0" smtClean="0">
                <a:ln w="0"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They are also often referred to as</a:t>
            </a:r>
          </a:p>
          <a:p>
            <a:pPr>
              <a:buNone/>
            </a:pPr>
            <a:r>
              <a:rPr lang="en-US" sz="2800" b="1" spc="50" dirty="0" smtClean="0">
                <a:ln w="0"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PIR, "Passive Infrared", or "IR</a:t>
            </a:r>
          </a:p>
          <a:p>
            <a:pPr>
              <a:buNone/>
            </a:pPr>
            <a:r>
              <a:rPr lang="en-US" sz="2800" b="1" spc="50" dirty="0" smtClean="0">
                <a:ln w="0"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motion" sensors.</a:t>
            </a:r>
            <a:endParaRPr lang="en-US" sz="2800" b="1" spc="50" dirty="0">
              <a:ln w="0">
                <a:solidFill>
                  <a:schemeClr val="tx2">
                    <a:lumMod val="10000"/>
                  </a:schemeClr>
                </a:solidFill>
              </a:ln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5" name="Picture 4" descr="C:\Users\hp\Desktop\download (1)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362200"/>
            <a:ext cx="1940118" cy="18708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PIR Sensor</a:t>
            </a:r>
            <a:r>
              <a:rPr lang="en-US" b="1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Working Principle:</a:t>
            </a:r>
          </a:p>
          <a:p>
            <a:pPr>
              <a:buNone/>
            </a:pPr>
            <a:endParaRPr lang="en-US" b="1" dirty="0"/>
          </a:p>
        </p:txBody>
      </p:sp>
      <p:pic>
        <p:nvPicPr>
          <p:cNvPr id="4" name="Picture 3" descr="typapp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143000" y="2819400"/>
            <a:ext cx="6621718" cy="2909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7000"/>
              </a:schemeClr>
            </a:gs>
            <a:gs pos="86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Temperature Sensor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Temperature is the most-often measured</a:t>
            </a:r>
          </a:p>
          <a:p>
            <a:pPr>
              <a:buNone/>
            </a:pPr>
            <a:r>
              <a:rPr lang="en-US" dirty="0" smtClean="0"/>
              <a:t>physical quantity. It can affect chemical,</a:t>
            </a:r>
          </a:p>
          <a:p>
            <a:pPr>
              <a:buNone/>
            </a:pPr>
            <a:r>
              <a:rPr lang="en-US" dirty="0" smtClean="0"/>
              <a:t>biological, electrical and many other systems.</a:t>
            </a:r>
          </a:p>
          <a:p>
            <a:pPr>
              <a:buNone/>
            </a:pPr>
            <a:r>
              <a:rPr lang="en-US" dirty="0" smtClean="0"/>
              <a:t>For temperature measurement, we used LM35</a:t>
            </a:r>
          </a:p>
          <a:p>
            <a:pPr>
              <a:buNone/>
            </a:pPr>
            <a:r>
              <a:rPr lang="en-US" dirty="0" smtClean="0"/>
              <a:t>module.</a:t>
            </a:r>
          </a:p>
        </p:txBody>
      </p:sp>
      <p:pic>
        <p:nvPicPr>
          <p:cNvPr id="4" name="Picture 3" descr="FE0DHQ4HV2AIB01.MEDIU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3996182"/>
            <a:ext cx="2971800" cy="2010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CONTENTS</a:t>
            </a:r>
          </a:p>
          <a:p>
            <a:pPr>
              <a:buNone/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hat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does a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SPY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do?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Arduino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Bluetooth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Buck Boost Converters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Hybrid Feature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Robot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Hardware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Sensors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FPV Wireless Module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Implementation Strategy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DSC_01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0"/>
            <a:ext cx="48768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Temperature 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b="1" dirty="0" smtClean="0"/>
              <a:t>Operating Voltage:</a:t>
            </a:r>
            <a:r>
              <a:rPr lang="en-US" dirty="0" smtClean="0"/>
              <a:t> 4-20V</a:t>
            </a:r>
          </a:p>
          <a:p>
            <a:pPr>
              <a:buNone/>
            </a:pPr>
            <a:r>
              <a:rPr lang="en-US" b="1" dirty="0" smtClean="0"/>
              <a:t>Range:  </a:t>
            </a:r>
            <a:r>
              <a:rPr lang="en-US" dirty="0" smtClean="0"/>
              <a:t>-55C to 120C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Usage: </a:t>
            </a:r>
            <a:r>
              <a:rPr lang="en-US" dirty="0" smtClean="0"/>
              <a:t>As we have made a military SPY robot. It</a:t>
            </a:r>
          </a:p>
          <a:p>
            <a:pPr>
              <a:buNone/>
            </a:pPr>
            <a:r>
              <a:rPr lang="en-US" dirty="0" smtClean="0"/>
              <a:t>has to work in different kind of atmospheres.</a:t>
            </a:r>
          </a:p>
          <a:p>
            <a:pPr>
              <a:buNone/>
            </a:pPr>
            <a:r>
              <a:rPr lang="en-US" dirty="0" smtClean="0"/>
              <a:t>This sensor will tell us about the changing</a:t>
            </a:r>
          </a:p>
          <a:p>
            <a:pPr>
              <a:buNone/>
            </a:pPr>
            <a:r>
              <a:rPr lang="en-US" dirty="0" smtClean="0"/>
              <a:t>temperature in the spying field.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1363" b="11363"/>
          <a:stretch>
            <a:fillRect/>
          </a:stretch>
        </p:blipFill>
        <p:spPr>
          <a:xfrm>
            <a:off x="-228600" y="-115525"/>
            <a:ext cx="9525000" cy="71468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830" y="1246443"/>
            <a:ext cx="8358340" cy="4365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9971" y="1021456"/>
            <a:ext cx="6284156" cy="923330"/>
          </a:xfrm>
          <a:prstGeom prst="rect">
            <a:avLst/>
          </a:prstGeom>
          <a:blipFill dpi="0" rotWithShape="1">
            <a:blip r:embed="rId3">
              <a:alphaModFix amt="32000"/>
            </a:blip>
            <a:srcRect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defTabSz="685800"/>
            <a:r>
              <a:rPr lang="en-US" sz="5400" b="1" dirty="0">
                <a:ln w="12700" cmpd="sng">
                  <a:solidFill>
                    <a:srgbClr val="FFC000"/>
                  </a:solidFill>
                  <a:prstDash val="solid"/>
                </a:ln>
                <a:gradFill>
                  <a:gsLst>
                    <a:gs pos="0">
                      <a:srgbClr val="FFC000"/>
                    </a:gs>
                    <a:gs pos="4000">
                      <a:srgbClr val="FFC000">
                        <a:lumMod val="60000"/>
                        <a:lumOff val="40000"/>
                      </a:srgbClr>
                    </a:gs>
                    <a:gs pos="87000">
                      <a:srgbClr val="FFC000">
                        <a:lumMod val="20000"/>
                        <a:lumOff val="80000"/>
                      </a:srgbClr>
                    </a:gs>
                  </a:gsLst>
                  <a:lin ang="5400000"/>
                </a:gradFill>
              </a:rPr>
              <a:t>FPV Wireless Module</a:t>
            </a:r>
          </a:p>
        </p:txBody>
      </p:sp>
      <p:sp>
        <p:nvSpPr>
          <p:cNvPr id="6" name="Rectangle 5"/>
          <p:cNvSpPr/>
          <p:nvPr/>
        </p:nvSpPr>
        <p:spPr>
          <a:xfrm>
            <a:off x="483979" y="2136155"/>
            <a:ext cx="2872064" cy="131574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514350" indent="-514350" defTabSz="685800">
              <a:buFont typeface="Arial" panose="020B0604020202020204" pitchFamily="34" charset="0"/>
              <a:buChar char="•"/>
            </a:pPr>
            <a:r>
              <a:rPr lang="en-US" sz="405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Purpose</a:t>
            </a:r>
          </a:p>
          <a:p>
            <a:pPr marL="514350" indent="-514350" defTabSz="685800">
              <a:buFont typeface="Arial" panose="020B0604020202020204" pitchFamily="34" charset="0"/>
              <a:buChar char="•"/>
            </a:pPr>
            <a:r>
              <a:rPr lang="en-US" sz="405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Details 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465" y="3605351"/>
            <a:ext cx="2100261" cy="21505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817" y="3346060"/>
            <a:ext cx="2169848" cy="24098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610" y="3499745"/>
            <a:ext cx="2221856" cy="220830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471" y="3119680"/>
            <a:ext cx="2973383" cy="31218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2999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n w="12700" cmpd="sng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TS-832 RS-832</a:t>
            </a:r>
            <a:endParaRPr lang="en-US" sz="5400" b="1" dirty="0">
              <a:ln w="12700" cmpd="sng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spc="50" dirty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Features:</a:t>
            </a:r>
            <a:r>
              <a:rPr lang="en-US" b="1" spc="50" dirty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en-US" b="1" spc="50" dirty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en-US" sz="3200" b="1" spc="50" dirty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• 48 channels: Cover A, B, E,F,H bands and L bands</a:t>
            </a:r>
            <a:br>
              <a:rPr lang="en-US" sz="3200" b="1" spc="50" dirty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en-US" sz="3200" b="1" spc="50" dirty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• Two switching buttons for the band and channel</a:t>
            </a:r>
            <a:br>
              <a:rPr lang="en-US" sz="3200" b="1" spc="50" dirty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en-US" sz="3200" b="1" spc="50" dirty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• Two digits display for  the band and </a:t>
            </a:r>
            <a:r>
              <a:rPr lang="en-US" sz="3200" b="1" spc="50" dirty="0" smtClean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channel</a:t>
            </a:r>
            <a:r>
              <a:rPr lang="en-US" sz="3200" b="1" spc="50" dirty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en-US" sz="3200" b="1" spc="50" dirty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en-US" sz="3200" b="1" spc="50" dirty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• dual Independent video and audio signal outputs</a:t>
            </a:r>
          </a:p>
        </p:txBody>
      </p:sp>
    </p:spTree>
    <p:extLst>
      <p:ext uri="{BB962C8B-B14F-4D97-AF65-F5344CB8AC3E}">
        <p14:creationId xmlns="" xmlns:p14="http://schemas.microsoft.com/office/powerpoint/2010/main" val="7805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381000"/>
            <a:ext cx="784860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</a:rPr>
              <a:t>Specs</a:t>
            </a:r>
            <a:r>
              <a:rPr lang="en-US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</a:rPr>
              <a:t>:</a:t>
            </a:r>
          </a:p>
          <a:p>
            <a:r>
              <a:rPr lang="en-U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 </a:t>
            </a:r>
          </a:p>
          <a:p>
            <a:r>
              <a:rPr lang="en-US" sz="32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Video </a:t>
            </a: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format supported: NTSC/PAL</a:t>
            </a: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32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Antenna </a:t>
            </a: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connection: RP-SMA, jack</a:t>
            </a: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Power input: 12V</a:t>
            </a: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32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Working </a:t>
            </a: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current: 200mA max</a:t>
            </a: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Antenna impedance: 50</a:t>
            </a:r>
            <a:r>
              <a:rPr lang="el-GR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Ω</a:t>
            </a:r>
            <a:r>
              <a:rPr lang="el-GR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l-GR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Antenna gain: 2db</a:t>
            </a: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Rx sensitivity -90dBm</a:t>
            </a: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Video impedance: 75</a:t>
            </a:r>
            <a:r>
              <a:rPr lang="el-GR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</a:rPr>
              <a:t>Ω</a:t>
            </a:r>
            <a:r>
              <a:rPr lang="el-GR" sz="2800" dirty="0">
                <a:ln w="0"/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l-GR" sz="2800" dirty="0">
                <a:ln w="0"/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sz="2800" dirty="0">
              <a:ln w="0"/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455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3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35794" y="2514824"/>
            <a:ext cx="4779578" cy="131574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defTabSz="685800"/>
            <a:r>
              <a:rPr lang="en-US" sz="4050" b="1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</a:rPr>
              <a:t>MIT app inventor app</a:t>
            </a:r>
          </a:p>
          <a:p>
            <a:pPr algn="ctr" defTabSz="685800"/>
            <a:r>
              <a:rPr lang="en-US" sz="4050" b="1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</a:rPr>
              <a:t>Arduino code</a:t>
            </a:r>
          </a:p>
        </p:txBody>
      </p:sp>
    </p:spTree>
    <p:extLst>
      <p:ext uri="{BB962C8B-B14F-4D97-AF65-F5344CB8AC3E}">
        <p14:creationId xmlns="" xmlns:p14="http://schemas.microsoft.com/office/powerpoint/2010/main" val="235595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021" y="2969125"/>
            <a:ext cx="4616241" cy="20296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187" y="1219930"/>
            <a:ext cx="2221814" cy="11474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905" y="336043"/>
            <a:ext cx="5936096" cy="18809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187" y="2713594"/>
            <a:ext cx="2747813" cy="1042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021" y="4857154"/>
            <a:ext cx="6090709" cy="200084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2" y="10799"/>
            <a:ext cx="2029685" cy="23565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2" y="2863341"/>
            <a:ext cx="2029685" cy="3889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ight Arrow 14"/>
          <p:cNvSpPr/>
          <p:nvPr/>
        </p:nvSpPr>
        <p:spPr>
          <a:xfrm>
            <a:off x="2129033" y="1500188"/>
            <a:ext cx="578061" cy="363474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5479422" y="1500188"/>
            <a:ext cx="578061" cy="363474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5477447" y="2787388"/>
            <a:ext cx="578061" cy="363474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2093979" y="3276373"/>
            <a:ext cx="388379" cy="363474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2129033" y="5221013"/>
            <a:ext cx="353325" cy="345666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9920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06108" y="4732506"/>
            <a:ext cx="5613845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defTabSz="685800"/>
            <a:r>
              <a:rPr lang="en-US" sz="405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Strategy implementation</a:t>
            </a:r>
          </a:p>
        </p:txBody>
      </p:sp>
    </p:spTree>
    <p:extLst>
      <p:ext uri="{BB962C8B-B14F-4D97-AF65-F5344CB8AC3E}">
        <p14:creationId xmlns="" xmlns:p14="http://schemas.microsoft.com/office/powerpoint/2010/main" val="169790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8000"/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309092" y="1810762"/>
            <a:ext cx="2240924" cy="1051174"/>
            <a:chOff x="412122" y="1271349"/>
            <a:chExt cx="2987899" cy="1401565"/>
          </a:xfrm>
        </p:grpSpPr>
        <p:sp>
          <p:nvSpPr>
            <p:cNvPr id="2" name="Rounded Rectangle 1"/>
            <p:cNvSpPr/>
            <p:nvPr/>
          </p:nvSpPr>
          <p:spPr>
            <a:xfrm>
              <a:off x="412122" y="1271349"/>
              <a:ext cx="2987899" cy="9144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r>
                <a:rPr lang="en-US" sz="1650" dirty="0">
                  <a:solidFill>
                    <a:prstClr val="white"/>
                  </a:solidFill>
                </a:rPr>
                <a:t>Literature review</a:t>
              </a:r>
            </a:p>
          </p:txBody>
        </p:sp>
        <p:sp>
          <p:nvSpPr>
            <p:cNvPr id="3" name="Down Arrow 2"/>
            <p:cNvSpPr/>
            <p:nvPr/>
          </p:nvSpPr>
          <p:spPr>
            <a:xfrm>
              <a:off x="1650876" y="2251217"/>
              <a:ext cx="484632" cy="421697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650">
                <a:solidFill>
                  <a:prstClr val="white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09092" y="2909942"/>
            <a:ext cx="2240924" cy="1099180"/>
            <a:chOff x="412122" y="2736922"/>
            <a:chExt cx="2987899" cy="1465573"/>
          </a:xfrm>
        </p:grpSpPr>
        <p:sp>
          <p:nvSpPr>
            <p:cNvPr id="4" name="Rounded Rectangle 3"/>
            <p:cNvSpPr/>
            <p:nvPr/>
          </p:nvSpPr>
          <p:spPr>
            <a:xfrm>
              <a:off x="412122" y="2736922"/>
              <a:ext cx="2987899" cy="91440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r>
                <a:rPr lang="en-US" sz="1650" dirty="0">
                  <a:solidFill>
                    <a:prstClr val="white"/>
                  </a:solidFill>
                </a:rPr>
                <a:t>Searching for design</a:t>
              </a:r>
            </a:p>
          </p:txBody>
        </p:sp>
        <p:sp>
          <p:nvSpPr>
            <p:cNvPr id="10" name="Down Arrow 9"/>
            <p:cNvSpPr/>
            <p:nvPr/>
          </p:nvSpPr>
          <p:spPr>
            <a:xfrm>
              <a:off x="1650876" y="3703557"/>
              <a:ext cx="484632" cy="498938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650">
                <a:solidFill>
                  <a:prstClr val="white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14636" y="5217957"/>
            <a:ext cx="2735423" cy="685800"/>
            <a:chOff x="419514" y="5814276"/>
            <a:chExt cx="3647231" cy="914400"/>
          </a:xfrm>
        </p:grpSpPr>
        <p:sp>
          <p:nvSpPr>
            <p:cNvPr id="11" name="Rounded Rectangle 10"/>
            <p:cNvSpPr/>
            <p:nvPr/>
          </p:nvSpPr>
          <p:spPr>
            <a:xfrm>
              <a:off x="419514" y="5814276"/>
              <a:ext cx="2987899" cy="91440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r>
                <a:rPr lang="en-US" sz="1650" dirty="0">
                  <a:solidFill>
                    <a:prstClr val="white"/>
                  </a:solidFill>
                </a:rPr>
                <a:t>Finalize design </a:t>
              </a:r>
            </a:p>
          </p:txBody>
        </p:sp>
        <p:sp>
          <p:nvSpPr>
            <p:cNvPr id="14" name="Down Arrow 13"/>
            <p:cNvSpPr/>
            <p:nvPr/>
          </p:nvSpPr>
          <p:spPr>
            <a:xfrm rot="16200000">
              <a:off x="3565648" y="6012695"/>
              <a:ext cx="484632" cy="517562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650">
                <a:solidFill>
                  <a:prstClr val="white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130624" y="2519036"/>
            <a:ext cx="2240924" cy="1115882"/>
            <a:chOff x="4174165" y="2215714"/>
            <a:chExt cx="2987899" cy="1487843"/>
          </a:xfrm>
        </p:grpSpPr>
        <p:sp>
          <p:nvSpPr>
            <p:cNvPr id="8" name="Rounded Rectangle 7"/>
            <p:cNvSpPr/>
            <p:nvPr/>
          </p:nvSpPr>
          <p:spPr>
            <a:xfrm>
              <a:off x="4174165" y="2789157"/>
              <a:ext cx="2987899" cy="91440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r>
                <a:rPr lang="en-US" sz="1650" dirty="0">
                  <a:solidFill>
                    <a:prstClr val="white"/>
                  </a:solidFill>
                </a:rPr>
                <a:t>Buying components</a:t>
              </a:r>
            </a:p>
          </p:txBody>
        </p:sp>
        <p:sp>
          <p:nvSpPr>
            <p:cNvPr id="15" name="Down Arrow 14"/>
            <p:cNvSpPr/>
            <p:nvPr/>
          </p:nvSpPr>
          <p:spPr>
            <a:xfrm rot="10800000">
              <a:off x="5422006" y="2215714"/>
              <a:ext cx="477450" cy="521208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650">
                <a:solidFill>
                  <a:prstClr val="white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156388" y="3661141"/>
            <a:ext cx="2240924" cy="1072957"/>
            <a:chOff x="4208516" y="3738521"/>
            <a:chExt cx="2987899" cy="1430609"/>
          </a:xfrm>
        </p:grpSpPr>
        <p:sp>
          <p:nvSpPr>
            <p:cNvPr id="5" name="Rounded Rectangle 4"/>
            <p:cNvSpPr/>
            <p:nvPr/>
          </p:nvSpPr>
          <p:spPr>
            <a:xfrm>
              <a:off x="4208516" y="4254730"/>
              <a:ext cx="2987899" cy="91440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r>
                <a:rPr lang="en-US" sz="1650" dirty="0">
                  <a:solidFill>
                    <a:prstClr val="white"/>
                  </a:solidFill>
                </a:rPr>
                <a:t>Evaluate the component cost</a:t>
              </a:r>
            </a:p>
          </p:txBody>
        </p:sp>
        <p:sp>
          <p:nvSpPr>
            <p:cNvPr id="16" name="Down Arrow 15"/>
            <p:cNvSpPr/>
            <p:nvPr/>
          </p:nvSpPr>
          <p:spPr>
            <a:xfrm rot="10800000">
              <a:off x="5422006" y="3738521"/>
              <a:ext cx="484632" cy="481245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650">
                <a:solidFill>
                  <a:prstClr val="white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14636" y="4048298"/>
            <a:ext cx="2240924" cy="1140686"/>
            <a:chOff x="419514" y="4254730"/>
            <a:chExt cx="2987899" cy="1520915"/>
          </a:xfrm>
        </p:grpSpPr>
        <p:sp>
          <p:nvSpPr>
            <p:cNvPr id="7" name="Rounded Rectangle 6"/>
            <p:cNvSpPr/>
            <p:nvPr/>
          </p:nvSpPr>
          <p:spPr>
            <a:xfrm>
              <a:off x="419514" y="4254730"/>
              <a:ext cx="2987899" cy="91440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r>
                <a:rPr lang="en-US" sz="1650" dirty="0">
                  <a:solidFill>
                    <a:prstClr val="white"/>
                  </a:solidFill>
                </a:rPr>
                <a:t>Evaluate design</a:t>
              </a:r>
            </a:p>
          </p:txBody>
        </p:sp>
        <p:sp>
          <p:nvSpPr>
            <p:cNvPr id="17" name="Down Arrow 16"/>
            <p:cNvSpPr/>
            <p:nvPr/>
          </p:nvSpPr>
          <p:spPr>
            <a:xfrm>
              <a:off x="1650876" y="5284299"/>
              <a:ext cx="484632" cy="491346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650">
                <a:solidFill>
                  <a:prstClr val="white"/>
                </a:solidFill>
              </a:endParaRPr>
            </a:p>
          </p:txBody>
        </p:sp>
      </p:grpSp>
      <p:sp>
        <p:nvSpPr>
          <p:cNvPr id="20" name="Rounded Rectangle 19"/>
          <p:cNvSpPr/>
          <p:nvPr/>
        </p:nvSpPr>
        <p:spPr>
          <a:xfrm>
            <a:off x="6009141" y="5257314"/>
            <a:ext cx="2240924" cy="685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1650" dirty="0">
                <a:solidFill>
                  <a:prstClr val="white"/>
                </a:solidFill>
              </a:rPr>
              <a:t>Finalize 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3156388" y="1820686"/>
            <a:ext cx="2702246" cy="685800"/>
            <a:chOff x="4208516" y="1284581"/>
            <a:chExt cx="3602995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4208516" y="1284581"/>
              <a:ext cx="2987899" cy="91440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r>
                <a:rPr lang="en-US" sz="1650" dirty="0">
                  <a:solidFill>
                    <a:prstClr val="white"/>
                  </a:solidFill>
                </a:rPr>
                <a:t>Test the components</a:t>
              </a:r>
            </a:p>
          </p:txBody>
        </p:sp>
        <p:sp>
          <p:nvSpPr>
            <p:cNvPr id="21" name="Down Arrow 20"/>
            <p:cNvSpPr/>
            <p:nvPr/>
          </p:nvSpPr>
          <p:spPr>
            <a:xfrm rot="16200000">
              <a:off x="7358347" y="1578967"/>
              <a:ext cx="484632" cy="421697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650">
                <a:solidFill>
                  <a:prstClr val="white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974505" y="4089887"/>
            <a:ext cx="2240924" cy="1044277"/>
            <a:chOff x="7966006" y="4310182"/>
            <a:chExt cx="2987899" cy="1392369"/>
          </a:xfrm>
        </p:grpSpPr>
        <p:sp>
          <p:nvSpPr>
            <p:cNvPr id="19" name="Rounded Rectangle 18"/>
            <p:cNvSpPr/>
            <p:nvPr/>
          </p:nvSpPr>
          <p:spPr>
            <a:xfrm>
              <a:off x="7966006" y="4310182"/>
              <a:ext cx="2987899" cy="91440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r>
                <a:rPr lang="en-US" sz="1650" dirty="0">
                  <a:solidFill>
                    <a:prstClr val="white"/>
                  </a:solidFill>
                </a:rPr>
                <a:t>Test assembled hardware</a:t>
              </a:r>
            </a:p>
          </p:txBody>
        </p:sp>
        <p:sp>
          <p:nvSpPr>
            <p:cNvPr id="22" name="Down Arrow 21"/>
            <p:cNvSpPr/>
            <p:nvPr/>
          </p:nvSpPr>
          <p:spPr>
            <a:xfrm>
              <a:off x="9187841" y="5280854"/>
              <a:ext cx="484632" cy="421697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650">
                <a:solidFill>
                  <a:prstClr val="white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952157" y="2952505"/>
            <a:ext cx="2240924" cy="1082860"/>
            <a:chOff x="7936208" y="2793673"/>
            <a:chExt cx="2987899" cy="1443813"/>
          </a:xfrm>
        </p:grpSpPr>
        <p:sp>
          <p:nvSpPr>
            <p:cNvPr id="18" name="Rounded Rectangle 17"/>
            <p:cNvSpPr/>
            <p:nvPr/>
          </p:nvSpPr>
          <p:spPr>
            <a:xfrm>
              <a:off x="7936208" y="2793673"/>
              <a:ext cx="2987899" cy="91440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r>
                <a:rPr lang="en-US" sz="1650" dirty="0">
                  <a:solidFill>
                    <a:prstClr val="white"/>
                  </a:solidFill>
                </a:rPr>
                <a:t>Assemble components</a:t>
              </a:r>
            </a:p>
          </p:txBody>
        </p:sp>
        <p:sp>
          <p:nvSpPr>
            <p:cNvPr id="23" name="Down Arrow 22"/>
            <p:cNvSpPr/>
            <p:nvPr/>
          </p:nvSpPr>
          <p:spPr>
            <a:xfrm>
              <a:off x="9187841" y="3815789"/>
              <a:ext cx="484632" cy="421697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650">
                <a:solidFill>
                  <a:prstClr val="white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003683" y="1856712"/>
            <a:ext cx="2240924" cy="1050583"/>
            <a:chOff x="8004910" y="1332616"/>
            <a:chExt cx="2987899" cy="1400777"/>
          </a:xfrm>
        </p:grpSpPr>
        <p:sp>
          <p:nvSpPr>
            <p:cNvPr id="12" name="Rounded Rectangle 11"/>
            <p:cNvSpPr/>
            <p:nvPr/>
          </p:nvSpPr>
          <p:spPr>
            <a:xfrm>
              <a:off x="8004910" y="1332616"/>
              <a:ext cx="2987899" cy="91440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r>
                <a:rPr lang="en-US" sz="1650" dirty="0">
                  <a:solidFill>
                    <a:prstClr val="white"/>
                  </a:solidFill>
                </a:rPr>
                <a:t>One by one simulation </a:t>
              </a:r>
            </a:p>
          </p:txBody>
        </p:sp>
        <p:sp>
          <p:nvSpPr>
            <p:cNvPr id="24" name="Down Arrow 23"/>
            <p:cNvSpPr/>
            <p:nvPr/>
          </p:nvSpPr>
          <p:spPr>
            <a:xfrm>
              <a:off x="9144938" y="2311696"/>
              <a:ext cx="484632" cy="421697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650">
                <a:solidFill>
                  <a:prstClr val="white"/>
                </a:solidFill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2070664" y="1130307"/>
            <a:ext cx="405412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/>
            <a:r>
              <a:rPr lang="en-US" sz="30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Strategy implementation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167393" y="4817890"/>
            <a:ext cx="2240924" cy="1125224"/>
            <a:chOff x="4223190" y="5252813"/>
            <a:chExt cx="2987899" cy="1528339"/>
          </a:xfrm>
        </p:grpSpPr>
        <p:sp>
          <p:nvSpPr>
            <p:cNvPr id="31" name="Rounded Rectangle 30"/>
            <p:cNvSpPr/>
            <p:nvPr/>
          </p:nvSpPr>
          <p:spPr>
            <a:xfrm>
              <a:off x="4223190" y="5866752"/>
              <a:ext cx="2987899" cy="91440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r>
                <a:rPr lang="en-US" sz="1650" dirty="0">
                  <a:solidFill>
                    <a:prstClr val="white"/>
                  </a:solidFill>
                </a:rPr>
                <a:t>Searching for components</a:t>
              </a:r>
            </a:p>
          </p:txBody>
        </p:sp>
        <p:sp>
          <p:nvSpPr>
            <p:cNvPr id="32" name="Down Arrow 31"/>
            <p:cNvSpPr/>
            <p:nvPr/>
          </p:nvSpPr>
          <p:spPr>
            <a:xfrm rot="10800000">
              <a:off x="5474823" y="5252813"/>
              <a:ext cx="484632" cy="506493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65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11322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76" y="1664074"/>
            <a:ext cx="3657051" cy="4153598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07131" y="2245924"/>
            <a:ext cx="4153598" cy="298989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604926" y="971577"/>
            <a:ext cx="5233805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defTabSz="685800"/>
            <a:r>
              <a:rPr lang="en-US" sz="4050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	CONNECTION DIAGRAM</a:t>
            </a:r>
          </a:p>
        </p:txBody>
      </p:sp>
    </p:spTree>
    <p:extLst>
      <p:ext uri="{BB962C8B-B14F-4D97-AF65-F5344CB8AC3E}">
        <p14:creationId xmlns="" xmlns:p14="http://schemas.microsoft.com/office/powerpoint/2010/main" val="37215993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7662" y="1102625"/>
            <a:ext cx="5352299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defTabSz="685800"/>
            <a:r>
              <a:rPr lang="en-US" sz="4050" b="1" dirty="0">
                <a:ln w="6600">
                  <a:solidFill>
                    <a:srgbClr val="ED7D3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D7D31"/>
                  </a:outerShdw>
                </a:effectLst>
              </a:rPr>
              <a:t>FURTHER APPLICATIONS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482156" y="2155472"/>
            <a:ext cx="5611536" cy="191590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marL="428625" indent="-428625" defTabSz="685800">
              <a:buFont typeface="Arial" panose="020B0604020202020204" pitchFamily="34" charset="0"/>
              <a:buChar char="•"/>
            </a:pPr>
            <a:r>
              <a:rPr lang="en-US" sz="3000" b="1" dirty="0">
                <a:ln w="6600">
                  <a:solidFill>
                    <a:srgbClr val="ED7D3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D7D31"/>
                  </a:outerShdw>
                </a:effectLst>
              </a:rPr>
              <a:t>House keeper</a:t>
            </a:r>
          </a:p>
          <a:p>
            <a:pPr marL="428625" indent="-428625" defTabSz="685800">
              <a:buFont typeface="Arial" panose="020B0604020202020204" pitchFamily="34" charset="0"/>
              <a:buChar char="•"/>
            </a:pPr>
            <a:r>
              <a:rPr lang="en-US" sz="3000" b="1" dirty="0">
                <a:ln w="6600">
                  <a:solidFill>
                    <a:srgbClr val="ED7D3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D7D31"/>
                  </a:outerShdw>
                </a:effectLst>
              </a:rPr>
              <a:t>Assist fire fighting </a:t>
            </a:r>
          </a:p>
          <a:p>
            <a:pPr marL="428625" indent="-428625" defTabSz="685800">
              <a:buFont typeface="Arial" panose="020B0604020202020204" pitchFamily="34" charset="0"/>
              <a:buChar char="•"/>
            </a:pPr>
            <a:r>
              <a:rPr lang="en-US" sz="3000" b="1" dirty="0">
                <a:ln w="6600">
                  <a:solidFill>
                    <a:srgbClr val="ED7D3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D7D31"/>
                  </a:outerShdw>
                </a:effectLst>
              </a:rPr>
              <a:t>Office and industry surveillance</a:t>
            </a:r>
          </a:p>
          <a:p>
            <a:pPr marL="428625" indent="-428625" defTabSz="685800">
              <a:buFont typeface="Arial" panose="020B0604020202020204" pitchFamily="34" charset="0"/>
              <a:buChar char="•"/>
            </a:pPr>
            <a:r>
              <a:rPr lang="en-US" sz="3000" b="1" dirty="0">
                <a:ln w="6600">
                  <a:solidFill>
                    <a:srgbClr val="ED7D3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D7D31"/>
                  </a:outerShdw>
                </a:effectLst>
              </a:rPr>
              <a:t>E-</a:t>
            </a:r>
            <a:r>
              <a:rPr lang="en-US" sz="3000" b="1" dirty="0" err="1">
                <a:ln w="6600">
                  <a:solidFill>
                    <a:srgbClr val="ED7D3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D7D31"/>
                  </a:outerShdw>
                </a:effectLst>
              </a:rPr>
              <a:t>vigilanat</a:t>
            </a:r>
            <a:r>
              <a:rPr lang="en-US" sz="3000" b="1" dirty="0">
                <a:ln w="6600">
                  <a:solidFill>
                    <a:srgbClr val="ED7D3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D7D31"/>
                  </a:outerShdw>
                </a:effectLst>
              </a:rPr>
              <a:t> for ware house</a:t>
            </a:r>
          </a:p>
        </p:txBody>
      </p:sp>
    </p:spTree>
    <p:extLst>
      <p:ext uri="{BB962C8B-B14F-4D97-AF65-F5344CB8AC3E}">
        <p14:creationId xmlns="" xmlns:p14="http://schemas.microsoft.com/office/powerpoint/2010/main" val="3034595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Introduction	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4648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 Definition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 Flexibility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 </a:t>
            </a:r>
            <a:r>
              <a:rPr lang="en-US" dirty="0" err="1" smtClean="0"/>
              <a:t>Arduino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 Sensors	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 Robotic Arm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 Long Range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 Short Range</a:t>
            </a:r>
          </a:p>
          <a:p>
            <a:pPr>
              <a:buFont typeface="Wingdings" pitchFamily="2" charset="2"/>
              <a:buChar char="Ø"/>
            </a:pPr>
            <a:r>
              <a:rPr lang="en-US" smtClean="0"/>
              <a:t>   Android </a:t>
            </a:r>
            <a:r>
              <a:rPr lang="en-US" dirty="0" smtClean="0"/>
              <a:t>App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2732" y="857250"/>
            <a:ext cx="5385129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defTabSz="685800"/>
            <a:r>
              <a:rPr lang="en-US" sz="4050" b="1" dirty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FUTURE ENHANCEMENT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135522" y="1633879"/>
            <a:ext cx="6740307" cy="3300904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marL="514350" indent="-514350" defTabSz="685800">
              <a:buFont typeface="Arial" panose="020B0604020202020204" pitchFamily="34" charset="0"/>
              <a:buChar char="•"/>
            </a:pPr>
            <a:r>
              <a:rPr lang="en-US" sz="3000" b="1" dirty="0">
                <a:ln w="22225">
                  <a:solidFill>
                    <a:srgbClr val="ED7D31">
                      <a:lumMod val="75000"/>
                    </a:srgbClr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</a:rPr>
              <a:t>Increase range</a:t>
            </a:r>
          </a:p>
          <a:p>
            <a:pPr marL="514350" indent="-514350" defTabSz="685800">
              <a:buFont typeface="Arial" panose="020B0604020202020204" pitchFamily="34" charset="0"/>
              <a:buChar char="•"/>
            </a:pPr>
            <a:r>
              <a:rPr lang="en-US" sz="3000" b="1" dirty="0">
                <a:ln w="22225">
                  <a:solidFill>
                    <a:srgbClr val="ED7D31">
                      <a:lumMod val="75000"/>
                    </a:srgbClr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</a:rPr>
              <a:t>Night vision camera</a:t>
            </a:r>
          </a:p>
          <a:p>
            <a:pPr marL="514350" indent="-514350" defTabSz="685800">
              <a:buFont typeface="Arial" panose="020B0604020202020204" pitchFamily="34" charset="0"/>
              <a:buChar char="•"/>
            </a:pPr>
            <a:r>
              <a:rPr lang="en-US" sz="3000" b="1" dirty="0">
                <a:ln w="22225">
                  <a:solidFill>
                    <a:srgbClr val="ED7D31">
                      <a:lumMod val="75000"/>
                    </a:srgbClr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</a:rPr>
              <a:t>Wireless charging</a:t>
            </a:r>
          </a:p>
          <a:p>
            <a:pPr marL="514350" indent="-514350" defTabSz="685800">
              <a:buFont typeface="Arial" panose="020B0604020202020204" pitchFamily="34" charset="0"/>
              <a:buChar char="•"/>
            </a:pPr>
            <a:r>
              <a:rPr lang="en-US" sz="3000" b="1" dirty="0">
                <a:ln w="22225">
                  <a:solidFill>
                    <a:srgbClr val="ED7D31">
                      <a:lumMod val="75000"/>
                    </a:srgbClr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</a:rPr>
              <a:t>Enhance the efficiency of solar panel</a:t>
            </a:r>
          </a:p>
          <a:p>
            <a:pPr marL="514350" indent="-514350" defTabSz="685800">
              <a:buFont typeface="Arial" panose="020B0604020202020204" pitchFamily="34" charset="0"/>
              <a:buChar char="•"/>
            </a:pPr>
            <a:r>
              <a:rPr lang="en-US" sz="3000" b="1" dirty="0">
                <a:ln w="22225">
                  <a:solidFill>
                    <a:srgbClr val="ED7D31">
                      <a:lumMod val="75000"/>
                    </a:srgbClr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</a:rPr>
              <a:t>Save video</a:t>
            </a:r>
          </a:p>
          <a:p>
            <a:pPr marL="514350" indent="-514350" defTabSz="685800">
              <a:buFont typeface="Arial" panose="020B0604020202020204" pitchFamily="34" charset="0"/>
              <a:buChar char="•"/>
            </a:pPr>
            <a:r>
              <a:rPr lang="en-US" sz="3000" b="1" dirty="0">
                <a:ln w="22225">
                  <a:solidFill>
                    <a:srgbClr val="ED7D31">
                      <a:lumMod val="75000"/>
                    </a:srgbClr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</a:rPr>
              <a:t>Face detection using image processing</a:t>
            </a:r>
          </a:p>
          <a:p>
            <a:pPr marL="514350" indent="-514350" defTabSz="685800">
              <a:buFont typeface="Arial" panose="020B0604020202020204" pitchFamily="34" charset="0"/>
              <a:buChar char="•"/>
            </a:pPr>
            <a:r>
              <a:rPr lang="en-US" sz="3000" b="1" dirty="0">
                <a:ln w="22225">
                  <a:solidFill>
                    <a:srgbClr val="ED7D31">
                      <a:lumMod val="75000"/>
                    </a:srgbClr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</a:rPr>
              <a:t>Use extendable arm</a:t>
            </a:r>
          </a:p>
        </p:txBody>
      </p:sp>
    </p:spTree>
    <p:extLst>
      <p:ext uri="{BB962C8B-B14F-4D97-AF65-F5344CB8AC3E}">
        <p14:creationId xmlns="" xmlns:p14="http://schemas.microsoft.com/office/powerpoint/2010/main" val="144370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Some photos during and after implementation</a:t>
            </a:r>
            <a:endParaRPr lang="en-US" b="1" dirty="0"/>
          </a:p>
        </p:txBody>
      </p:sp>
      <p:pic>
        <p:nvPicPr>
          <p:cNvPr id="4" name="Content Placeholder 3" descr="20170109_1341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935922"/>
            <a:ext cx="9144000" cy="49220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20170109_1529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17528" y="3276600"/>
            <a:ext cx="4648200" cy="3810000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4736" y="-259307"/>
            <a:ext cx="4974728" cy="381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786"/>
            <a:ext cx="4517528" cy="6843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70110_1054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70400" y="0"/>
            <a:ext cx="4673600" cy="3505200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97" y="-297"/>
            <a:ext cx="4470797" cy="35054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3200400"/>
            <a:ext cx="9143999" cy="4038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70114_1436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"/>
            <a:ext cx="4800600" cy="3600450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1" y="0"/>
            <a:ext cx="4343399" cy="36004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35" y="3600450"/>
            <a:ext cx="4781266" cy="3234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0687" y="3600450"/>
            <a:ext cx="4383225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70307_1901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8200" cy="6858000"/>
          </a:xfrm>
        </p:spPr>
      </p:pic>
      <p:pic>
        <p:nvPicPr>
          <p:cNvPr id="3" name="Content Placeholder 3" descr="DSC_01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0"/>
            <a:ext cx="44958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SC_01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SC_01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71600" y="76200"/>
            <a:ext cx="6945305" cy="92333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685800"/>
            <a:r>
              <a:rPr lang="en-US" sz="27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glow rad="228600">
                    <a:srgbClr val="FFC000">
                      <a:satMod val="175000"/>
                      <a:alpha val="40000"/>
                    </a:srgbClr>
                  </a:glow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WON SECOND PRIZE IN APEX 2017 IN GCU</a:t>
            </a:r>
          </a:p>
          <a:p>
            <a:pPr algn="ctr" defTabSz="685800"/>
            <a:r>
              <a:rPr lang="en-US" sz="27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glow rad="228600">
                    <a:srgbClr val="FFC000">
                      <a:satMod val="175000"/>
                      <a:alpha val="40000"/>
                    </a:srgbClr>
                  </a:glow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INTER UNIVERSITIES COMPETITION</a:t>
            </a:r>
          </a:p>
        </p:txBody>
      </p:sp>
    </p:spTree>
    <p:extLst>
      <p:ext uri="{BB962C8B-B14F-4D97-AF65-F5344CB8AC3E}">
        <p14:creationId xmlns="" xmlns:p14="http://schemas.microsoft.com/office/powerpoint/2010/main" val="184022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65322" cy="369513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en-US" u="sng" dirty="0" smtClean="0">
                <a:hlinkClick r:id="rId2"/>
              </a:rPr>
              <a:t>http://ecomputernotes.com/computernetworkingnotes/communication-networks/bluetooth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u="sng" dirty="0" smtClean="0">
                <a:hlinkClick r:id="rId3"/>
              </a:rPr>
              <a:t>http://www.engineersgarage.com/electronic-components/rf-module-transmitter-receiver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u="sng" dirty="0" smtClean="0">
                <a:hlinkClick r:id="rId4"/>
              </a:rPr>
              <a:t>http://www.thegreenage.co.uk/tech/types-of-solar-panel/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u="sng" dirty="0" smtClean="0">
                <a:hlinkClick r:id="rId5"/>
              </a:rPr>
              <a:t>https://www.aliexpress.com/item/new-WST-Enhanced-Edition-Tank-chassis-crawler-chassis-Climbing-obstacle-for-Crawler-robot-Model-Smart-Tank/32615508257.html?spm=2114.13010608.0.0.qu3Kws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endParaRPr lang="en-US" sz="27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What does a Spy do?	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/>
              <a:t>As we are making a spy robot, the first question </a:t>
            </a:r>
            <a:r>
              <a:rPr lang="en-US" dirty="0" smtClean="0"/>
              <a:t>is</a:t>
            </a:r>
          </a:p>
          <a:p>
            <a:pPr>
              <a:buNone/>
            </a:pPr>
            <a:r>
              <a:rPr lang="en-US" dirty="0" smtClean="0"/>
              <a:t>what </a:t>
            </a:r>
            <a:r>
              <a:rPr lang="en-US" dirty="0"/>
              <a:t>does a spy do? Spies do many jobs. One </a:t>
            </a:r>
            <a:r>
              <a:rPr lang="en-US" dirty="0" smtClean="0"/>
              <a:t>work</a:t>
            </a:r>
          </a:p>
          <a:p>
            <a:pPr>
              <a:buNone/>
            </a:pPr>
            <a:r>
              <a:rPr lang="en-US" dirty="0" smtClean="0"/>
              <a:t>for </a:t>
            </a:r>
            <a:r>
              <a:rPr lang="en-US" dirty="0"/>
              <a:t>their own country to keep it safe from </a:t>
            </a:r>
            <a:r>
              <a:rPr lang="en-US" dirty="0" smtClean="0"/>
              <a:t>the</a:t>
            </a:r>
          </a:p>
          <a:p>
            <a:pPr>
              <a:buNone/>
            </a:pPr>
            <a:r>
              <a:rPr lang="en-US" dirty="0" smtClean="0"/>
              <a:t>enemies </a:t>
            </a:r>
            <a:r>
              <a:rPr lang="en-US" dirty="0"/>
              <a:t>and some of them are silent secret </a:t>
            </a:r>
            <a:r>
              <a:rPr lang="en-US" dirty="0" smtClean="0"/>
              <a:t>killers</a:t>
            </a:r>
          </a:p>
          <a:p>
            <a:pPr>
              <a:buNone/>
            </a:pPr>
            <a:r>
              <a:rPr lang="en-US" dirty="0" smtClean="0"/>
              <a:t>and </a:t>
            </a:r>
            <a:r>
              <a:rPr lang="en-US" dirty="0"/>
              <a:t>some protect their homeland from </a:t>
            </a:r>
            <a:r>
              <a:rPr lang="en-US" dirty="0" smtClean="0"/>
              <a:t>enemy</a:t>
            </a:r>
          </a:p>
          <a:p>
            <a:pPr>
              <a:buNone/>
            </a:pPr>
            <a:r>
              <a:rPr lang="en-US" dirty="0" smtClean="0"/>
              <a:t>spies</a:t>
            </a:r>
            <a:r>
              <a:rPr lang="en-US" dirty="0"/>
              <a:t>. Spies spy for many </a:t>
            </a:r>
            <a:r>
              <a:rPr lang="en-US" dirty="0" smtClean="0"/>
              <a:t>reasons. High </a:t>
            </a:r>
            <a:r>
              <a:rPr lang="en-US" dirty="0"/>
              <a:t>salary </a:t>
            </a:r>
            <a:r>
              <a:rPr lang="en-US" dirty="0" smtClean="0"/>
              <a:t>attracts</a:t>
            </a:r>
          </a:p>
          <a:p>
            <a:pPr>
              <a:buNone/>
            </a:pPr>
            <a:r>
              <a:rPr lang="en-US" dirty="0" smtClean="0"/>
              <a:t>many </a:t>
            </a:r>
            <a:r>
              <a:rPr lang="en-US" dirty="0"/>
              <a:t>of them. Some work because they just love </a:t>
            </a:r>
            <a:r>
              <a:rPr lang="en-US" dirty="0" smtClean="0"/>
              <a:t>the</a:t>
            </a:r>
          </a:p>
          <a:p>
            <a:pPr>
              <a:buNone/>
            </a:pPr>
            <a:r>
              <a:rPr lang="en-US" dirty="0" smtClean="0"/>
              <a:t>excitement </a:t>
            </a:r>
            <a:r>
              <a:rPr lang="en-US" dirty="0"/>
              <a:t>involved in this type of work. Main job of </a:t>
            </a:r>
            <a:r>
              <a:rPr lang="en-US" dirty="0" smtClean="0"/>
              <a:t>a</a:t>
            </a:r>
          </a:p>
          <a:p>
            <a:pPr>
              <a:buNone/>
            </a:pPr>
            <a:r>
              <a:rPr lang="en-US" dirty="0" smtClean="0"/>
              <a:t>spy </a:t>
            </a:r>
            <a:r>
              <a:rPr lang="en-US" dirty="0"/>
              <a:t>is to collect the information that is required for </a:t>
            </a:r>
            <a:r>
              <a:rPr lang="en-US" dirty="0" smtClean="0"/>
              <a:t>the</a:t>
            </a:r>
          </a:p>
          <a:p>
            <a:pPr>
              <a:buNone/>
            </a:pPr>
            <a:r>
              <a:rPr lang="en-US" dirty="0" smtClean="0"/>
              <a:t>company </a:t>
            </a:r>
            <a:r>
              <a:rPr lang="en-US" dirty="0"/>
              <a:t>or any other firm.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US" u="sng" dirty="0" smtClean="0"/>
              <a:t>https://www.aliexpress.com/item/DIY-6-DOF-3D-Rotating-Mechanical-Robot-Arm-Kit-for-Smart-Car/32596406524.html?spm=2114.13010608.0.0.qu3Kws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u="sng" dirty="0" smtClean="0">
                <a:hlinkClick r:id="rId2"/>
              </a:rPr>
              <a:t>https://www.arduino.cc/en/Main/arduinoBoardMega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u="sng" dirty="0" smtClean="0">
                <a:hlinkClick r:id="rId3"/>
              </a:rPr>
              <a:t>http://handyboard.com/hb/faq/hardware-faqs/dc-vs-servo/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u="sng" dirty="0" smtClean="0">
                <a:hlinkClick r:id="rId4"/>
              </a:rPr>
              <a:t>http://www.learningaboutelectronics.com/Articles/MQ-2-smoke-sensor-circuit-with-arduino.php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u="sng" dirty="0" smtClean="0"/>
              <a:t>https://www.elprocus.com/temperature-sensors-types-working-operation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437089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74499" cy="136827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 Arduino is an open-source stage utilized for building hardware ventures. Arduino comprises of both a physical programmable circuit board (MICROCOTROLLER) and a bit of programming, or IDE (Integrated Development Environment) that keeps running on your PC, used to compose and transfer PC code to the physical board.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355" y="4289373"/>
            <a:ext cx="7544245" cy="54027"/>
          </a:xfrm>
        </p:spPr>
        <p:txBody>
          <a:bodyPr>
            <a:normAutofit fontScale="90000"/>
          </a:bodyPr>
          <a:lstStyle/>
          <a:p>
            <a:r>
              <a:rPr lang="en-US" i="1" u="sng" dirty="0" smtClean="0"/>
              <a:t>ARDUINO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2833" b="22833"/>
          <a:stretch>
            <a:fillRect/>
          </a:stretch>
        </p:blipFill>
        <p:spPr>
          <a:xfrm>
            <a:off x="1" y="0"/>
            <a:ext cx="9144000" cy="6781800"/>
          </a:xfrm>
        </p:spPr>
      </p:pic>
      <p:sp>
        <p:nvSpPr>
          <p:cNvPr id="10" name="Rectangle 9"/>
          <p:cNvSpPr/>
          <p:nvPr/>
        </p:nvSpPr>
        <p:spPr>
          <a:xfrm>
            <a:off x="1905000" y="1676400"/>
            <a:ext cx="6324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Arduino is an open-source stage utilized for building hardware ventures. Arduino comprises of both a physical programmable circuit board (MICROCOTROLLER) and a bit of programming, or IDE (Integrated Development Environment) that keeps running on your PC, used to compose and transfer PC code to the physical board.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en-US" b="1" dirty="0" smtClean="0"/>
              <a:t>TYPES</a:t>
            </a:r>
          </a:p>
          <a:p>
            <a:pPr lvl="0">
              <a:buNone/>
            </a:pPr>
            <a:r>
              <a:rPr lang="en-US" dirty="0" smtClean="0"/>
              <a:t>There are two types of </a:t>
            </a:r>
            <a:r>
              <a:rPr lang="en-US" dirty="0" err="1" smtClean="0"/>
              <a:t>arduino</a:t>
            </a:r>
            <a:r>
              <a:rPr lang="en-US" dirty="0" smtClean="0"/>
              <a:t>.</a:t>
            </a:r>
            <a:endParaRPr lang="en-US" dirty="0"/>
          </a:p>
          <a:p>
            <a:pPr lvl="0">
              <a:buNone/>
            </a:pPr>
            <a:r>
              <a:rPr lang="en-US" dirty="0" err="1"/>
              <a:t>Arduino</a:t>
            </a:r>
            <a:r>
              <a:rPr lang="en-US" dirty="0"/>
              <a:t> Uno</a:t>
            </a:r>
          </a:p>
          <a:p>
            <a:pPr>
              <a:buNone/>
            </a:pPr>
            <a:r>
              <a:rPr lang="en-US" dirty="0" err="1" smtClean="0"/>
              <a:t>Arduino</a:t>
            </a:r>
            <a:r>
              <a:rPr lang="en-US" dirty="0" smtClean="0"/>
              <a:t> Mega 2560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We use </a:t>
            </a:r>
            <a:r>
              <a:rPr lang="en-US" dirty="0" err="1" smtClean="0"/>
              <a:t>Arduino</a:t>
            </a:r>
            <a:r>
              <a:rPr lang="en-US" dirty="0" smtClean="0"/>
              <a:t> UNO for the operation of servo</a:t>
            </a:r>
          </a:p>
          <a:p>
            <a:pPr>
              <a:buNone/>
            </a:pPr>
            <a:r>
              <a:rPr lang="en-US" dirty="0"/>
              <a:t>m</a:t>
            </a:r>
            <a:r>
              <a:rPr lang="en-US" dirty="0" smtClean="0"/>
              <a:t>otors while </a:t>
            </a:r>
            <a:r>
              <a:rPr lang="en-US" dirty="0" err="1" smtClean="0"/>
              <a:t>Arduino</a:t>
            </a:r>
            <a:r>
              <a:rPr lang="en-US" dirty="0" smtClean="0"/>
              <a:t> MEGA is used for all other</a:t>
            </a:r>
          </a:p>
          <a:p>
            <a:pPr>
              <a:buNone/>
            </a:pPr>
            <a:r>
              <a:rPr lang="en-US" dirty="0" smtClean="0"/>
              <a:t>functions.</a:t>
            </a:r>
          </a:p>
          <a:p>
            <a:pPr>
              <a:buNone/>
            </a:pPr>
            <a:endParaRPr lang="en-US" b="1" dirty="0"/>
          </a:p>
          <a:p>
            <a:pPr>
              <a:buNone/>
            </a:pPr>
            <a:endParaRPr lang="en-US" b="1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22" b="21022"/>
          <a:stretch>
            <a:fillRect/>
          </a:stretch>
        </p:blipFill>
        <p:spPr>
          <a:xfrm>
            <a:off x="595" y="117764"/>
            <a:ext cx="9143999" cy="6705600"/>
          </a:xfrm>
        </p:spPr>
      </p:pic>
      <p:sp>
        <p:nvSpPr>
          <p:cNvPr id="8" name="Rectangle 7"/>
          <p:cNvSpPr/>
          <p:nvPr/>
        </p:nvSpPr>
        <p:spPr>
          <a:xfrm>
            <a:off x="3733800" y="1689881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TYPES</a:t>
            </a:r>
          </a:p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There are two types of </a:t>
            </a:r>
            <a:r>
              <a:rPr lang="en-US" b="1" dirty="0" err="1">
                <a:solidFill>
                  <a:schemeClr val="tx2">
                    <a:lumMod val="10000"/>
                  </a:schemeClr>
                </a:solidFill>
              </a:rPr>
              <a:t>arduino</a:t>
            </a:r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Arduino Uno</a:t>
            </a:r>
          </a:p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Arduino Mega 2560</a:t>
            </a:r>
          </a:p>
          <a:p>
            <a:endParaRPr lang="en-US" b="1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We use Arduino UNO for the operation of servo</a:t>
            </a:r>
          </a:p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motors while Arduino MEGA is used for all other</a:t>
            </a:r>
          </a:p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functions.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Bluetooth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893" t="7870" b="7870"/>
          <a:stretch/>
        </p:blipFill>
        <p:spPr>
          <a:xfrm>
            <a:off x="76200" y="85609"/>
            <a:ext cx="8991600" cy="6727964"/>
          </a:xfrm>
        </p:spPr>
      </p:pic>
      <p:sp>
        <p:nvSpPr>
          <p:cNvPr id="6" name="Rectangle 5"/>
          <p:cNvSpPr/>
          <p:nvPr/>
        </p:nvSpPr>
        <p:spPr>
          <a:xfrm>
            <a:off x="4876800" y="228600"/>
            <a:ext cx="4191000" cy="6031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Bluetooth is, with the infrared, one of the</a:t>
            </a:r>
          </a:p>
          <a:p>
            <a:r>
              <a:rPr lang="en-US" b="1" dirty="0">
                <a:solidFill>
                  <a:schemeClr val="bg1"/>
                </a:solidFill>
              </a:rPr>
              <a:t>significant remote innovations created to</a:t>
            </a:r>
          </a:p>
          <a:p>
            <a:r>
              <a:rPr lang="en-US" b="1" dirty="0">
                <a:solidFill>
                  <a:schemeClr val="bg1"/>
                </a:solidFill>
              </a:rPr>
              <a:t>accomplish WPAN(wireless personal area network).</a:t>
            </a:r>
          </a:p>
          <a:p>
            <a:r>
              <a:rPr lang="en-US" b="1" dirty="0">
                <a:solidFill>
                  <a:schemeClr val="bg1"/>
                </a:solidFill>
              </a:rPr>
              <a:t>Bluetooth is a remote LAN</a:t>
            </a:r>
          </a:p>
          <a:p>
            <a:r>
              <a:rPr lang="en-US" b="1" dirty="0">
                <a:solidFill>
                  <a:schemeClr val="bg1"/>
                </a:solidFill>
              </a:rPr>
              <a:t>innovation used to interface gadgets of various</a:t>
            </a:r>
          </a:p>
          <a:p>
            <a:r>
              <a:rPr lang="en-US" b="1" dirty="0">
                <a:solidFill>
                  <a:schemeClr val="bg1"/>
                </a:solidFill>
              </a:rPr>
              <a:t>capacities, for example, phones, cameras,</a:t>
            </a:r>
          </a:p>
          <a:p>
            <a:r>
              <a:rPr lang="en-US" b="1" dirty="0">
                <a:solidFill>
                  <a:schemeClr val="bg1"/>
                </a:solidFill>
              </a:rPr>
              <a:t>printers etc.</a:t>
            </a:r>
          </a:p>
          <a:p>
            <a:r>
              <a:rPr lang="en-US" b="1" dirty="0">
                <a:solidFill>
                  <a:schemeClr val="bg1"/>
                </a:solidFill>
              </a:rPr>
              <a:t>We control our robot through wireless communication</a:t>
            </a:r>
          </a:p>
          <a:p>
            <a:r>
              <a:rPr lang="en-US" b="1" dirty="0">
                <a:solidFill>
                  <a:schemeClr val="bg1"/>
                </a:solidFill>
              </a:rPr>
              <a:t>from a long distance. Bluetooth cannot have long</a:t>
            </a:r>
          </a:p>
          <a:p>
            <a:r>
              <a:rPr lang="en-US" b="1" dirty="0">
                <a:solidFill>
                  <a:schemeClr val="bg1"/>
                </a:solidFill>
              </a:rPr>
              <a:t>distance range. We can use Bluetooth module in our</a:t>
            </a:r>
          </a:p>
          <a:p>
            <a:r>
              <a:rPr lang="en-US" b="1" dirty="0">
                <a:solidFill>
                  <a:schemeClr val="bg1"/>
                </a:solidFill>
              </a:rPr>
              <a:t>project for checking and controlling robot in short range.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4289374"/>
            <a:ext cx="7775673" cy="628298"/>
          </a:xfrm>
        </p:spPr>
        <p:txBody>
          <a:bodyPr/>
          <a:lstStyle/>
          <a:p>
            <a:r>
              <a:rPr lang="en-US" b="1" dirty="0" smtClean="0"/>
              <a:t>Buck Converter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74499" cy="15206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Buck converter is a power electronic device that</a:t>
            </a:r>
          </a:p>
          <a:p>
            <a:pPr>
              <a:buNone/>
            </a:pPr>
            <a:r>
              <a:rPr lang="en-US" dirty="0" smtClean="0"/>
              <a:t>is used to step down DC voltage with better</a:t>
            </a:r>
          </a:p>
          <a:p>
            <a:pPr>
              <a:buNone/>
            </a:pPr>
            <a:r>
              <a:rPr lang="en-US" dirty="0" smtClean="0"/>
              <a:t>efficiency.</a:t>
            </a:r>
          </a:p>
          <a:p>
            <a:pPr>
              <a:buNone/>
            </a:pPr>
            <a:r>
              <a:rPr lang="en-US" dirty="0" smtClean="0"/>
              <a:t>We are using LM2596s Buck converter.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43200" y="-838200"/>
            <a:ext cx="2971799" cy="632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Damask</Template>
  <TotalTime>974</TotalTime>
  <Words>1209</Words>
  <Application>Microsoft Office PowerPoint</Application>
  <PresentationFormat>On-screen Show (4:3)</PresentationFormat>
  <Paragraphs>243</Paragraphs>
  <Slides>51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51</vt:i4>
      </vt:variant>
    </vt:vector>
  </HeadingPairs>
  <TitlesOfParts>
    <vt:vector size="54" baseType="lpstr">
      <vt:lpstr>Damask</vt:lpstr>
      <vt:lpstr>Office Theme</vt:lpstr>
      <vt:lpstr>1_Office Theme</vt:lpstr>
      <vt:lpstr>Slide 1</vt:lpstr>
      <vt:lpstr>A Military SPY ROBOT</vt:lpstr>
      <vt:lpstr>Slide 3</vt:lpstr>
      <vt:lpstr>Introduction </vt:lpstr>
      <vt:lpstr>What does a Spy do? </vt:lpstr>
      <vt:lpstr>ARDUINO </vt:lpstr>
      <vt:lpstr>Slide 7</vt:lpstr>
      <vt:lpstr>Bluetooth </vt:lpstr>
      <vt:lpstr>Buck Converter </vt:lpstr>
      <vt:lpstr>Boost Converter</vt:lpstr>
      <vt:lpstr>Slide 11</vt:lpstr>
      <vt:lpstr>Hybrid Feature </vt:lpstr>
      <vt:lpstr>Hybrid Feature </vt:lpstr>
      <vt:lpstr>Robot Hardware</vt:lpstr>
      <vt:lpstr>Robotic Chassis</vt:lpstr>
      <vt:lpstr>Robotic Chassis</vt:lpstr>
      <vt:lpstr>Robotic Arm</vt:lpstr>
      <vt:lpstr>Robotic Arm</vt:lpstr>
      <vt:lpstr>Servo Motors </vt:lpstr>
      <vt:lpstr>Servo Motors </vt:lpstr>
      <vt:lpstr>Plastic Enclosure</vt:lpstr>
      <vt:lpstr>  </vt:lpstr>
      <vt:lpstr>Ultrasonic Sensor</vt:lpstr>
      <vt:lpstr>Ultrasonic Sensor</vt:lpstr>
      <vt:lpstr>Smoke Sensor   </vt:lpstr>
      <vt:lpstr>Smoke Sensor </vt:lpstr>
      <vt:lpstr>PIR Sensor</vt:lpstr>
      <vt:lpstr>PIR Sensor </vt:lpstr>
      <vt:lpstr>Temperature Sensor</vt:lpstr>
      <vt:lpstr>Temperature Sensor</vt:lpstr>
      <vt:lpstr>Slide 31</vt:lpstr>
      <vt:lpstr>TS-832 RS-832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Some photos during and after implementation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References</vt:lpstr>
      <vt:lpstr>References</vt:lpstr>
      <vt:lpstr>Slide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Spy Robot</dc:title>
  <dc:creator>Haseeb</dc:creator>
  <cp:lastModifiedBy>Haseeb</cp:lastModifiedBy>
  <cp:revision>90</cp:revision>
  <dcterms:created xsi:type="dcterms:W3CDTF">2017-04-06T15:01:08Z</dcterms:created>
  <dcterms:modified xsi:type="dcterms:W3CDTF">2017-05-02T17:45:43Z</dcterms:modified>
</cp:coreProperties>
</file>